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3922829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F88627A-CE49-4BC5-9E07-5BFF59D1F957}" type="datetimeFigureOut">
              <a:rPr lang="uk-UA" smtClean="0"/>
              <a:t>20.10.2014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85855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3531501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321830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706456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444062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4282199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2226448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100446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258303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3365833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F88627A-CE49-4BC5-9E07-5BFF59D1F957}" type="datetimeFigureOut">
              <a:rPr lang="uk-UA" smtClean="0"/>
              <a:t>20.10.2014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190110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F88627A-CE49-4BC5-9E07-5BFF59D1F957}" type="datetimeFigureOut">
              <a:rPr lang="uk-UA" smtClean="0"/>
              <a:t>20.10.2014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214058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3"/>
          <p:cNvSpPr>
            <a:spLocks noGrp="1"/>
          </p:cNvSpPr>
          <p:nvPr>
            <p:ph type="ftr" sz="quarter" idx="11"/>
          </p:nvPr>
        </p:nvSpPr>
        <p:spPr/>
        <p:txBody>
          <a:bodyPr/>
          <a:lstStyle/>
          <a:p>
            <a:endParaRPr lang="uk-UA"/>
          </a:p>
        </p:txBody>
      </p:sp>
      <p:sp>
        <p:nvSpPr>
          <p:cNvPr id="6" name="Slide Number Placeholder 4"/>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395085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2"/>
          <p:cNvSpPr>
            <a:spLocks noGrp="1"/>
          </p:cNvSpPr>
          <p:nvPr>
            <p:ph type="ftr" sz="quarter" idx="11"/>
          </p:nvPr>
        </p:nvSpPr>
        <p:spPr/>
        <p:txBody>
          <a:bodyPr/>
          <a:lstStyle/>
          <a:p>
            <a:endParaRPr lang="uk-UA"/>
          </a:p>
        </p:txBody>
      </p:sp>
      <p:sp>
        <p:nvSpPr>
          <p:cNvPr id="6" name="Slide Number Placeholder 3"/>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168311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EF88627A-CE49-4BC5-9E07-5BFF59D1F957}" type="datetimeFigureOut">
              <a:rPr lang="uk-UA" smtClean="0"/>
              <a:t>20.10.2014</a:t>
            </a:fld>
            <a:endParaRPr lang="uk-UA"/>
          </a:p>
        </p:txBody>
      </p:sp>
      <p:sp>
        <p:nvSpPr>
          <p:cNvPr id="5" name="Footer Placeholder 5"/>
          <p:cNvSpPr>
            <a:spLocks noGrp="1"/>
          </p:cNvSpPr>
          <p:nvPr>
            <p:ph type="ftr" sz="quarter" idx="11"/>
          </p:nvPr>
        </p:nvSpPr>
        <p:spPr/>
        <p:txBody>
          <a:bodyPr/>
          <a:lstStyle/>
          <a:p>
            <a:endParaRPr lang="uk-UA"/>
          </a:p>
        </p:txBody>
      </p:sp>
      <p:sp>
        <p:nvSpPr>
          <p:cNvPr id="6" name="Slide Number Placeholder 6"/>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39208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F88627A-CE49-4BC5-9E07-5BFF59D1F957}" type="datetimeFigureOut">
              <a:rPr lang="uk-UA" smtClean="0"/>
              <a:t>20.10.2014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EBB01D3-230F-4E7D-AC58-6B4B538A244C}" type="slidenum">
              <a:rPr lang="uk-UA" smtClean="0"/>
              <a:t>‹#›</a:t>
            </a:fld>
            <a:endParaRPr lang="uk-UA"/>
          </a:p>
        </p:txBody>
      </p:sp>
    </p:spTree>
    <p:extLst>
      <p:ext uri="{BB962C8B-B14F-4D97-AF65-F5344CB8AC3E}">
        <p14:creationId xmlns:p14="http://schemas.microsoft.com/office/powerpoint/2010/main" val="1091974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F88627A-CE49-4BC5-9E07-5BFF59D1F957}" type="datetimeFigureOut">
              <a:rPr lang="uk-UA" smtClean="0"/>
              <a:t>20.10.2014</a:t>
            </a:fld>
            <a:endParaRPr lang="uk-U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uk-UA"/>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BB01D3-230F-4E7D-AC58-6B4B538A244C}" type="slidenum">
              <a:rPr lang="uk-UA" smtClean="0"/>
              <a:t>‹#›</a:t>
            </a:fld>
            <a:endParaRPr lang="uk-UA"/>
          </a:p>
        </p:txBody>
      </p:sp>
    </p:spTree>
    <p:extLst>
      <p:ext uri="{BB962C8B-B14F-4D97-AF65-F5344CB8AC3E}">
        <p14:creationId xmlns:p14="http://schemas.microsoft.com/office/powerpoint/2010/main" val="837221823"/>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uk.wikipedia.org/wiki/%D0%90%D0%BD%D0%BD%D0%B0_%D0%91%D0%BE%D0%BB%D0%B5%D0%B9%D0%BD" TargetMode="External"/><Relationship Id="rId3" Type="http://schemas.openxmlformats.org/officeDocument/2006/relationships/hyperlink" Target="http://uk.wikipedia.org/wiki/%D0%95%D0%B4%D1%83%D0%B0%D1%80%D0%B4_IV" TargetMode="External"/><Relationship Id="rId7" Type="http://schemas.openxmlformats.org/officeDocument/2006/relationships/hyperlink" Target="http://uk.wikipedia.org/wiki/%D0%93%D0%B5%D0%BD%D1%80%D1%96%D1%85_VIII" TargetMode="External"/><Relationship Id="rId2" Type="http://schemas.openxmlformats.org/officeDocument/2006/relationships/hyperlink" Target="http://uk.wikipedia.org/wiki/%D0%95%D0%B4%D0%BC%D1%83%D0%BD%D0%B4_%D0%A2%D1%8E%D0%B4%D0%BE%D1%80" TargetMode="External"/><Relationship Id="rId1" Type="http://schemas.openxmlformats.org/officeDocument/2006/relationships/slideLayout" Target="../slideLayouts/slideLayout2.xml"/><Relationship Id="rId6" Type="http://schemas.openxmlformats.org/officeDocument/2006/relationships/hyperlink" Target="http://uk.wikipedia.org/wiki/%D0%84%D0%BB%D0%B8%D0%B7%D0%B0%D0%B2%D0%B5%D1%82%D0%B0_%D0%99%D0%BE%D1%80%D0%BA%D1%81%D1%8C%D0%BA%D0%B0" TargetMode="External"/><Relationship Id="rId5" Type="http://schemas.openxmlformats.org/officeDocument/2006/relationships/hyperlink" Target="http://uk.wikipedia.org/wiki/%D0%93%D0%B5%D0%BD%D1%80%D1%96%D1%85_VII_(%D0%BA%D0%BE%D1%80%D0%BE%D0%BB%D1%8C_%D0%90%D0%BD%D0%B3%D0%BB%D1%96%D1%97)" TargetMode="External"/><Relationship Id="rId4" Type="http://schemas.openxmlformats.org/officeDocument/2006/relationships/hyperlink" Target="http://uk.wikipedia.org/w/index.php?title=%D0%84%D0%BB%D0%B8%D0%B7%D0%B0%D0%B2%D0%B5%D1%82%D0%B0_%D0%92%D1%83%D0%B4%D0%B2%D1%96%D0%BB%D1%8C&amp;action=edit&amp;redlink=1"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rot="9391717" flipV="1">
            <a:off x="8288491" y="926287"/>
            <a:ext cx="3370109" cy="4014989"/>
          </a:xfrm>
        </p:spPr>
        <p:txBody>
          <a:bodyPr/>
          <a:lstStyle/>
          <a:p>
            <a:endParaRPr lang="uk-UA" dirty="0"/>
          </a:p>
        </p:txBody>
      </p:sp>
      <p:sp>
        <p:nvSpPr>
          <p:cNvPr id="3" name="Подзаголовок 2"/>
          <p:cNvSpPr>
            <a:spLocks noGrp="1"/>
          </p:cNvSpPr>
          <p:nvPr>
            <p:ph type="subTitle" idx="1"/>
          </p:nvPr>
        </p:nvSpPr>
        <p:spPr>
          <a:xfrm>
            <a:off x="0" y="0"/>
            <a:ext cx="12192000" cy="6858000"/>
          </a:xfrm>
        </p:spPr>
        <p:txBody>
          <a:bodyPr/>
          <a:lstStyle/>
          <a:p>
            <a:endParaRPr lang="uk-UA" dirty="0" smtClean="0"/>
          </a:p>
          <a:p>
            <a:endParaRPr lang="uk-UA" dirty="0"/>
          </a:p>
          <a:p>
            <a:endParaRPr lang="uk-UA" dirty="0" smtClean="0"/>
          </a:p>
          <a:p>
            <a:endParaRPr lang="uk-UA" sz="2800" dirty="0" smtClean="0"/>
          </a:p>
          <a:p>
            <a:r>
              <a:rPr lang="uk-UA" sz="2800" dirty="0">
                <a:solidFill>
                  <a:schemeClr val="accent5">
                    <a:lumMod val="60000"/>
                    <a:lumOff val="40000"/>
                  </a:schemeClr>
                </a:solidFill>
              </a:rPr>
              <a:t> </a:t>
            </a:r>
            <a:r>
              <a:rPr lang="uk-UA" sz="2800" dirty="0" smtClean="0">
                <a:solidFill>
                  <a:schemeClr val="accent5">
                    <a:lumMod val="60000"/>
                    <a:lumOff val="40000"/>
                  </a:schemeClr>
                </a:solidFill>
              </a:rPr>
              <a:t>                    ПРЕЗЕНТАЦІЯ З ВСЕСВІТННЬОЇ ІСТРОІЇ НА ТЕМУ</a:t>
            </a:r>
          </a:p>
          <a:p>
            <a:r>
              <a:rPr lang="uk-UA" sz="2800" dirty="0" smtClean="0">
                <a:solidFill>
                  <a:schemeClr val="accent5">
                    <a:lumMod val="60000"/>
                    <a:lumOff val="40000"/>
                  </a:schemeClr>
                </a:solidFill>
              </a:rPr>
              <a:t>                                    </a:t>
            </a:r>
            <a:r>
              <a:rPr lang="uk-UA" sz="2800" u="sng" dirty="0" smtClean="0">
                <a:solidFill>
                  <a:schemeClr val="accent5">
                    <a:lumMod val="60000"/>
                    <a:lumOff val="40000"/>
                  </a:schemeClr>
                </a:solidFill>
              </a:rPr>
              <a:t>ВІЙНА ДВОХ КОРОЛЕВ</a:t>
            </a:r>
          </a:p>
          <a:p>
            <a:r>
              <a:rPr lang="ru-RU" sz="2800" dirty="0" smtClean="0">
                <a:solidFill>
                  <a:schemeClr val="accent5">
                    <a:lumMod val="60000"/>
                    <a:lumOff val="40000"/>
                  </a:schemeClr>
                </a:solidFill>
              </a:rPr>
              <a:t>                                                    П</a:t>
            </a:r>
            <a:r>
              <a:rPr lang="uk-UA" sz="2800" dirty="0" smtClean="0">
                <a:solidFill>
                  <a:schemeClr val="accent5">
                    <a:lumMod val="60000"/>
                    <a:lumOff val="40000"/>
                  </a:schemeClr>
                </a:solidFill>
              </a:rPr>
              <a:t>І</a:t>
            </a:r>
            <a:r>
              <a:rPr lang="ru-RU" sz="2800" dirty="0" smtClean="0">
                <a:solidFill>
                  <a:schemeClr val="accent5">
                    <a:lumMod val="60000"/>
                    <a:lumOff val="40000"/>
                  </a:schemeClr>
                </a:solidFill>
              </a:rPr>
              <a:t>ДГОТУВАВ УЧЕНЬ 8 Г КЛАСУ</a:t>
            </a:r>
          </a:p>
          <a:p>
            <a:r>
              <a:rPr lang="ru-RU" sz="2800" dirty="0" smtClean="0">
                <a:solidFill>
                  <a:schemeClr val="accent5">
                    <a:lumMod val="60000"/>
                    <a:lumOff val="40000"/>
                  </a:schemeClr>
                </a:solidFill>
              </a:rPr>
              <a:t>                                  КОБИЛЯНСЬКИЙ МИКОЛА</a:t>
            </a:r>
            <a:endParaRPr lang="uk-UA" sz="2800" dirty="0">
              <a:solidFill>
                <a:schemeClr val="accent5">
                  <a:lumMod val="60000"/>
                  <a:lumOff val="40000"/>
                </a:schemeClr>
              </a:solidFill>
            </a:endParaRPr>
          </a:p>
        </p:txBody>
      </p:sp>
    </p:spTree>
    <p:extLst>
      <p:ext uri="{BB962C8B-B14F-4D97-AF65-F5344CB8AC3E}">
        <p14:creationId xmlns:p14="http://schemas.microsoft.com/office/powerpoint/2010/main" val="190854303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H="1" flipV="1">
            <a:off x="9799608" y="3321170"/>
            <a:ext cx="2286000" cy="3355672"/>
          </a:xfrm>
        </p:spPr>
        <p:txBody>
          <a:bodyPr/>
          <a:lstStyle/>
          <a:p>
            <a:r>
              <a:rPr lang="uk-UA" sz="2400" dirty="0">
                <a:solidFill>
                  <a:schemeClr val="accent2">
                    <a:lumMod val="75000"/>
                  </a:schemeClr>
                </a:solidFill>
              </a:rPr>
              <a:t>Король Яків </a:t>
            </a:r>
            <a:r>
              <a:rPr lang="uk-UA" sz="2400" dirty="0" smtClean="0">
                <a:solidFill>
                  <a:schemeClr val="accent2">
                    <a:lumMod val="75000"/>
                  </a:schemeClr>
                </a:solidFill>
              </a:rPr>
              <a:t>(Джеймс) </a:t>
            </a:r>
            <a:r>
              <a:rPr lang="en-US" sz="2400" dirty="0">
                <a:solidFill>
                  <a:schemeClr val="accent2">
                    <a:lumMod val="75000"/>
                  </a:schemeClr>
                </a:solidFill>
              </a:rPr>
              <a:t>IV</a:t>
            </a:r>
            <a:endParaRPr lang="uk-UA" sz="2400" dirty="0">
              <a:solidFill>
                <a:schemeClr val="accent2">
                  <a:lumMod val="75000"/>
                </a:schemeClr>
              </a:solidFill>
            </a:endParaRPr>
          </a:p>
        </p:txBody>
      </p:sp>
      <p:sp>
        <p:nvSpPr>
          <p:cNvPr id="3" name="Объект 2"/>
          <p:cNvSpPr>
            <a:spLocks noGrp="1"/>
          </p:cNvSpPr>
          <p:nvPr>
            <p:ph idx="1"/>
          </p:nvPr>
        </p:nvSpPr>
        <p:spPr>
          <a:xfrm>
            <a:off x="0" y="0"/>
            <a:ext cx="9799608" cy="6858000"/>
          </a:xfrm>
        </p:spPr>
        <p:txBody>
          <a:bodyPr>
            <a:noAutofit/>
          </a:bodyPr>
          <a:lstStyle/>
          <a:p>
            <a:r>
              <a:rPr lang="uk-UA" sz="1600" i="1" u="sng" dirty="0">
                <a:solidFill>
                  <a:schemeClr val="tx2">
                    <a:lumMod val="75000"/>
                  </a:schemeClr>
                </a:solidFill>
              </a:rPr>
              <a:t>Смерть</a:t>
            </a:r>
          </a:p>
          <a:p>
            <a:r>
              <a:rPr lang="uk-UA" sz="1700" dirty="0">
                <a:solidFill>
                  <a:schemeClr val="accent5">
                    <a:lumMod val="60000"/>
                    <a:lumOff val="40000"/>
                  </a:schemeClr>
                </a:solidFill>
              </a:rPr>
              <a:t>Король Яків (</a:t>
            </a:r>
            <a:r>
              <a:rPr lang="uk-UA" sz="1700" dirty="0" err="1">
                <a:solidFill>
                  <a:schemeClr val="accent5">
                    <a:lumMod val="60000"/>
                    <a:lumOff val="40000"/>
                  </a:schemeClr>
                </a:solidFill>
              </a:rPr>
              <a:t>Джеймз</a:t>
            </a:r>
            <a:r>
              <a:rPr lang="uk-UA" sz="1700" dirty="0">
                <a:solidFill>
                  <a:schemeClr val="accent5">
                    <a:lumMod val="60000"/>
                    <a:lumOff val="40000"/>
                  </a:schemeClr>
                </a:solidFill>
              </a:rPr>
              <a:t>) </a:t>
            </a:r>
            <a:r>
              <a:rPr lang="en-US" sz="1700" dirty="0">
                <a:solidFill>
                  <a:schemeClr val="accent5">
                    <a:lumMod val="60000"/>
                    <a:lumOff val="40000"/>
                  </a:schemeClr>
                </a:solidFill>
              </a:rPr>
              <a:t>IV</a:t>
            </a:r>
          </a:p>
          <a:p>
            <a:pPr>
              <a:buFont typeface="Wingdings" panose="05000000000000000000" pitchFamily="2" charset="2"/>
              <a:buChar char="ü"/>
            </a:pPr>
            <a:r>
              <a:rPr lang="uk-UA" sz="1700" dirty="0" smtClean="0">
                <a:solidFill>
                  <a:schemeClr val="accent5">
                    <a:lumMod val="60000"/>
                    <a:lumOff val="40000"/>
                  </a:schemeClr>
                </a:solidFill>
              </a:rPr>
              <a:t>Найдовіреніший </a:t>
            </a:r>
            <a:r>
              <a:rPr lang="uk-UA" sz="1700" dirty="0">
                <a:solidFill>
                  <a:schemeClr val="accent5">
                    <a:lumMod val="60000"/>
                    <a:lumOff val="40000"/>
                  </a:schemeClr>
                </a:solidFill>
              </a:rPr>
              <a:t>радник Єлизавети, Вільям </a:t>
            </a:r>
            <a:r>
              <a:rPr lang="uk-UA" sz="1700" dirty="0" err="1">
                <a:solidFill>
                  <a:schemeClr val="accent5">
                    <a:lumMod val="60000"/>
                    <a:lumOff val="40000"/>
                  </a:schemeClr>
                </a:solidFill>
              </a:rPr>
              <a:t>Сесіл</a:t>
            </a:r>
            <a:r>
              <a:rPr lang="uk-UA" sz="1700" dirty="0">
                <a:solidFill>
                  <a:schemeClr val="accent5">
                    <a:lumMod val="60000"/>
                    <a:lumOff val="40000"/>
                  </a:schemeClr>
                </a:solidFill>
              </a:rPr>
              <a:t>, барон Берлі, помер 4 серпня 1598. Його політична мантія перейшла до його сина, Роберта </a:t>
            </a:r>
            <a:r>
              <a:rPr lang="uk-UA" sz="1700" dirty="0" err="1">
                <a:solidFill>
                  <a:schemeClr val="accent5">
                    <a:lumMod val="60000"/>
                    <a:lumOff val="40000"/>
                  </a:schemeClr>
                </a:solidFill>
              </a:rPr>
              <a:t>Сесіла</a:t>
            </a:r>
            <a:r>
              <a:rPr lang="uk-UA" sz="1700" dirty="0">
                <a:solidFill>
                  <a:schemeClr val="accent5">
                    <a:lumMod val="60000"/>
                    <a:lumOff val="40000"/>
                  </a:schemeClr>
                </a:solidFill>
              </a:rPr>
              <a:t>, який незабаром став лідером уряду. Одним із його завдань було підготувати ґрунт для плавного переходу влади після смерті королеви. Оскільки Єлизавета відмовлялась назвати свого наступника, </a:t>
            </a:r>
            <a:r>
              <a:rPr lang="uk-UA" sz="1700" dirty="0" err="1">
                <a:solidFill>
                  <a:schemeClr val="accent5">
                    <a:lumMod val="60000"/>
                    <a:lumOff val="40000"/>
                  </a:schemeClr>
                </a:solidFill>
              </a:rPr>
              <a:t>Сесіл</a:t>
            </a:r>
            <a:r>
              <a:rPr lang="uk-UA" sz="1700" dirty="0">
                <a:solidFill>
                  <a:schemeClr val="accent5">
                    <a:lumMod val="60000"/>
                    <a:lumOff val="40000"/>
                  </a:schemeClr>
                </a:solidFill>
              </a:rPr>
              <a:t> був змушений діяти потайки. Він вступив у переговори з Яковом </a:t>
            </a:r>
            <a:r>
              <a:rPr lang="en-US" sz="1700" dirty="0">
                <a:solidFill>
                  <a:schemeClr val="accent5">
                    <a:lumMod val="60000"/>
                    <a:lumOff val="40000"/>
                  </a:schemeClr>
                </a:solidFill>
              </a:rPr>
              <a:t>VI </a:t>
            </a:r>
            <a:r>
              <a:rPr lang="uk-UA" sz="1700" dirty="0">
                <a:solidFill>
                  <a:schemeClr val="accent5">
                    <a:lumMod val="60000"/>
                    <a:lumOff val="40000"/>
                  </a:schemeClr>
                </a:solidFill>
              </a:rPr>
              <a:t>Шотландським, який мав сильні, але невизнані претензії. </a:t>
            </a:r>
            <a:r>
              <a:rPr lang="uk-UA" sz="1700" dirty="0" err="1">
                <a:solidFill>
                  <a:schemeClr val="accent5">
                    <a:lumMod val="60000"/>
                    <a:lumOff val="40000"/>
                  </a:schemeClr>
                </a:solidFill>
              </a:rPr>
              <a:t>Сесіл</a:t>
            </a:r>
            <a:r>
              <a:rPr lang="uk-UA" sz="1700" dirty="0">
                <a:solidFill>
                  <a:schemeClr val="accent5">
                    <a:lumMod val="60000"/>
                    <a:lumOff val="40000"/>
                  </a:schemeClr>
                </a:solidFill>
              </a:rPr>
              <a:t> допоміг Якову лестощами переконати Єлизавету пообіцяти йому корону після своєї смерті.</a:t>
            </a:r>
          </a:p>
          <a:p>
            <a:pPr marL="0" indent="0">
              <a:buNone/>
            </a:pPr>
            <a:endParaRPr lang="uk-UA" sz="1600" dirty="0" smtClean="0">
              <a:solidFill>
                <a:schemeClr val="accent5">
                  <a:lumMod val="60000"/>
                  <a:lumOff val="40000"/>
                </a:schemeClr>
              </a:solidFill>
            </a:endParaRPr>
          </a:p>
          <a:p>
            <a:pPr>
              <a:buFont typeface="Wingdings" panose="05000000000000000000" pitchFamily="2" charset="2"/>
              <a:buChar char="ü"/>
            </a:pPr>
            <a:r>
              <a:rPr lang="uk-UA" sz="1700" dirty="0" smtClean="0">
                <a:solidFill>
                  <a:schemeClr val="accent5">
                    <a:lumMod val="60000"/>
                    <a:lumOff val="40000"/>
                  </a:schemeClr>
                </a:solidFill>
              </a:rPr>
              <a:t>Здоров'я </a:t>
            </a:r>
            <a:r>
              <a:rPr lang="uk-UA" sz="1700" dirty="0">
                <a:solidFill>
                  <a:schemeClr val="accent5">
                    <a:lumMod val="60000"/>
                    <a:lumOff val="40000"/>
                  </a:schemeClr>
                </a:solidFill>
              </a:rPr>
              <a:t>королеви залишалися стабільним до осені 1602, коли серія смертей серед її друзів вкинула її у важку депресію. У лютому 1603 особливим ударом стали смерті Катерини Говард, графині </a:t>
            </a:r>
            <a:r>
              <a:rPr lang="uk-UA" sz="1700" dirty="0" err="1">
                <a:solidFill>
                  <a:schemeClr val="accent5">
                    <a:lumMod val="60000"/>
                    <a:lumOff val="40000"/>
                  </a:schemeClr>
                </a:solidFill>
              </a:rPr>
              <a:t>Ноттінгем</a:t>
            </a:r>
            <a:r>
              <a:rPr lang="uk-UA" sz="1700" dirty="0">
                <a:solidFill>
                  <a:schemeClr val="accent5">
                    <a:lumMod val="60000"/>
                    <a:lumOff val="40000"/>
                  </a:schemeClr>
                </a:solidFill>
              </a:rPr>
              <a:t>, та племінниці її двоюрідної сестри і близької подруги леді Катерини </a:t>
            </a:r>
            <a:r>
              <a:rPr lang="uk-UA" sz="1700" dirty="0" err="1">
                <a:solidFill>
                  <a:schemeClr val="accent5">
                    <a:lumMod val="60000"/>
                    <a:lumOff val="40000"/>
                  </a:schemeClr>
                </a:solidFill>
              </a:rPr>
              <a:t>Ноуллз</a:t>
            </a:r>
            <a:r>
              <a:rPr lang="uk-UA" sz="1700" dirty="0">
                <a:solidFill>
                  <a:schemeClr val="accent5">
                    <a:lumMod val="60000"/>
                    <a:lumOff val="40000"/>
                  </a:schemeClr>
                </a:solidFill>
              </a:rPr>
              <a:t>. У березні Єлизавета захворіла і ввійшла в стан постійної і непереборної меланхолії. Вона померла 24 березня 1603 року в </a:t>
            </a:r>
            <a:r>
              <a:rPr lang="uk-UA" sz="1700" dirty="0" err="1">
                <a:solidFill>
                  <a:schemeClr val="accent5">
                    <a:lumMod val="60000"/>
                    <a:lumOff val="40000"/>
                  </a:schemeClr>
                </a:solidFill>
              </a:rPr>
              <a:t>Річмондському</a:t>
            </a:r>
            <a:r>
              <a:rPr lang="uk-UA" sz="1700" dirty="0">
                <a:solidFill>
                  <a:schemeClr val="accent5">
                    <a:lumMod val="60000"/>
                    <a:lumOff val="40000"/>
                  </a:schemeClr>
                </a:solidFill>
              </a:rPr>
              <a:t> палаці, між другою і третьою годиною вночі. Кілька годин по тому </a:t>
            </a:r>
            <a:r>
              <a:rPr lang="uk-UA" sz="1700" dirty="0" err="1">
                <a:solidFill>
                  <a:schemeClr val="accent5">
                    <a:lumMod val="60000"/>
                    <a:lumOff val="40000"/>
                  </a:schemeClr>
                </a:solidFill>
              </a:rPr>
              <a:t>Сесіл</a:t>
            </a:r>
            <a:r>
              <a:rPr lang="uk-UA" sz="1700" dirty="0">
                <a:solidFill>
                  <a:schemeClr val="accent5">
                    <a:lumMod val="60000"/>
                    <a:lumOff val="40000"/>
                  </a:schemeClr>
                </a:solidFill>
              </a:rPr>
              <a:t> і Таємна рада пустили в рух свій план і проголосили Якова </a:t>
            </a:r>
            <a:r>
              <a:rPr lang="en-US" sz="1700" dirty="0">
                <a:solidFill>
                  <a:schemeClr val="accent5">
                    <a:lumMod val="60000"/>
                    <a:lumOff val="40000"/>
                  </a:schemeClr>
                </a:solidFill>
              </a:rPr>
              <a:t>VI </a:t>
            </a:r>
            <a:r>
              <a:rPr lang="uk-UA" sz="1700" dirty="0">
                <a:solidFill>
                  <a:schemeClr val="accent5">
                    <a:lumMod val="60000"/>
                    <a:lumOff val="40000"/>
                  </a:schemeClr>
                </a:solidFill>
              </a:rPr>
              <a:t>Шотландського королем Яковом </a:t>
            </a:r>
            <a:r>
              <a:rPr lang="en-US" sz="1700" dirty="0">
                <a:solidFill>
                  <a:schemeClr val="accent5">
                    <a:lumMod val="60000"/>
                    <a:lumOff val="40000"/>
                  </a:schemeClr>
                </a:solidFill>
              </a:rPr>
              <a:t>I </a:t>
            </a:r>
            <a:r>
              <a:rPr lang="uk-UA" sz="1700" dirty="0">
                <a:solidFill>
                  <a:schemeClr val="accent5">
                    <a:lumMod val="60000"/>
                    <a:lumOff val="40000"/>
                  </a:schemeClr>
                </a:solidFill>
              </a:rPr>
              <a:t>Англії.</a:t>
            </a:r>
          </a:p>
          <a:p>
            <a:pPr marL="0" indent="0">
              <a:buNone/>
            </a:pPr>
            <a:endParaRPr lang="uk-UA" sz="1600" dirty="0">
              <a:solidFill>
                <a:schemeClr val="accent5">
                  <a:lumMod val="60000"/>
                  <a:lumOff val="40000"/>
                </a:schemeClr>
              </a:solidFill>
            </a:endParaRPr>
          </a:p>
          <a:p>
            <a:pPr>
              <a:buFont typeface="Wingdings" panose="05000000000000000000" pitchFamily="2" charset="2"/>
              <a:buChar char="ü"/>
            </a:pPr>
            <a:r>
              <a:rPr lang="uk-UA" sz="1600" dirty="0" smtClean="0">
                <a:solidFill>
                  <a:schemeClr val="accent5">
                    <a:lumMod val="60000"/>
                    <a:lumOff val="40000"/>
                  </a:schemeClr>
                </a:solidFill>
              </a:rPr>
              <a:t>Труну </a:t>
            </a:r>
            <a:r>
              <a:rPr lang="uk-UA" sz="1600" dirty="0">
                <a:solidFill>
                  <a:schemeClr val="accent5">
                    <a:lumMod val="60000"/>
                    <a:lumOff val="40000"/>
                  </a:schemeClr>
                </a:solidFill>
              </a:rPr>
              <a:t>Єлизавети перевезли вечірньою процесією в палац </a:t>
            </a:r>
            <a:r>
              <a:rPr lang="uk-UA" sz="1600" dirty="0" err="1">
                <a:solidFill>
                  <a:schemeClr val="accent5">
                    <a:lumMod val="60000"/>
                    <a:lumOff val="40000"/>
                  </a:schemeClr>
                </a:solidFill>
              </a:rPr>
              <a:t>Вайтхолл</a:t>
            </a:r>
            <a:r>
              <a:rPr lang="uk-UA" sz="1600" dirty="0">
                <a:solidFill>
                  <a:schemeClr val="accent5">
                    <a:lumMod val="60000"/>
                    <a:lumOff val="40000"/>
                  </a:schemeClr>
                </a:solidFill>
              </a:rPr>
              <a:t> на баржі, освітленій факелами. Для похорону 28 квітня, труну доставили в Вестмінстерське абатство на </a:t>
            </a:r>
            <a:r>
              <a:rPr lang="uk-UA" sz="1600" dirty="0" err="1">
                <a:solidFill>
                  <a:schemeClr val="accent5">
                    <a:lumMod val="60000"/>
                    <a:lumOff val="40000"/>
                  </a:schemeClr>
                </a:solidFill>
              </a:rPr>
              <a:t>катафалці</a:t>
            </a:r>
            <a:r>
              <a:rPr lang="uk-UA" sz="1600" dirty="0">
                <a:solidFill>
                  <a:schemeClr val="accent5">
                    <a:lumMod val="60000"/>
                    <a:lumOff val="40000"/>
                  </a:schemeClr>
                </a:solidFill>
              </a:rPr>
              <a:t>, запряженому четвіркою коней та прикрашеному чорним оксамитом</a:t>
            </a:r>
            <a:r>
              <a:rPr lang="uk-UA" sz="1600" dirty="0" smtClean="0">
                <a:solidFill>
                  <a:schemeClr val="accent5">
                    <a:lumMod val="60000"/>
                    <a:lumOff val="40000"/>
                  </a:schemeClr>
                </a:solidFill>
              </a:rPr>
              <a:t>.</a:t>
            </a:r>
            <a:endParaRPr lang="uk-UA" sz="1600" dirty="0">
              <a:solidFill>
                <a:schemeClr val="accent5">
                  <a:lumMod val="60000"/>
                  <a:lumOff val="40000"/>
                </a:schemeClr>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9608" y="132678"/>
            <a:ext cx="2281427" cy="3007335"/>
          </a:xfrm>
          <a:prstGeom prst="rect">
            <a:avLst/>
          </a:prstGeom>
        </p:spPr>
      </p:pic>
    </p:spTree>
    <p:extLst>
      <p:ext uri="{BB962C8B-B14F-4D97-AF65-F5344CB8AC3E}">
        <p14:creationId xmlns:p14="http://schemas.microsoft.com/office/powerpoint/2010/main" val="29148354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050834" y="3881887"/>
            <a:ext cx="2008894" cy="2665561"/>
          </a:xfrm>
        </p:spPr>
        <p:txBody>
          <a:bodyPr/>
          <a:lstStyle/>
          <a:p>
            <a:r>
              <a:rPr lang="ru-RU" sz="1400" b="1" dirty="0" err="1">
                <a:solidFill>
                  <a:srgbClr val="00B0F0"/>
                </a:solidFill>
              </a:rPr>
              <a:t>Єлизавета</a:t>
            </a:r>
            <a:r>
              <a:rPr lang="ru-RU" sz="1400" b="1" dirty="0">
                <a:solidFill>
                  <a:srgbClr val="00B0F0"/>
                </a:solidFill>
              </a:rPr>
              <a:t> I, </a:t>
            </a:r>
            <a:r>
              <a:rPr lang="ru-RU" sz="1400" b="1" dirty="0" err="1">
                <a:solidFill>
                  <a:srgbClr val="00B0F0"/>
                </a:solidFill>
              </a:rPr>
              <a:t>намальована</a:t>
            </a:r>
            <a:r>
              <a:rPr lang="ru-RU" sz="1400" b="1" dirty="0">
                <a:solidFill>
                  <a:srgbClr val="00B0F0"/>
                </a:solidFill>
              </a:rPr>
              <a:t> </a:t>
            </a:r>
            <a:r>
              <a:rPr lang="ru-RU" sz="1400" b="1" dirty="0" err="1">
                <a:solidFill>
                  <a:srgbClr val="00B0F0"/>
                </a:solidFill>
              </a:rPr>
              <a:t>після</a:t>
            </a:r>
            <a:r>
              <a:rPr lang="ru-RU" sz="1400" b="1" dirty="0">
                <a:solidFill>
                  <a:srgbClr val="00B0F0"/>
                </a:solidFill>
              </a:rPr>
              <a:t> 1620, </a:t>
            </a:r>
            <a:r>
              <a:rPr lang="ru-RU" sz="1400" b="1" dirty="0" err="1">
                <a:solidFill>
                  <a:srgbClr val="00B0F0"/>
                </a:solidFill>
              </a:rPr>
              <a:t>під</a:t>
            </a:r>
            <a:r>
              <a:rPr lang="ru-RU" sz="1400" b="1" dirty="0">
                <a:solidFill>
                  <a:srgbClr val="00B0F0"/>
                </a:solidFill>
              </a:rPr>
              <a:t> час </a:t>
            </a:r>
            <a:r>
              <a:rPr lang="ru-RU" sz="1400" b="1" dirty="0" err="1">
                <a:solidFill>
                  <a:srgbClr val="00B0F0"/>
                </a:solidFill>
              </a:rPr>
              <a:t>першого</a:t>
            </a:r>
            <a:r>
              <a:rPr lang="ru-RU" sz="1400" b="1" dirty="0">
                <a:solidFill>
                  <a:srgbClr val="00B0F0"/>
                </a:solidFill>
              </a:rPr>
              <a:t> </a:t>
            </a:r>
            <a:r>
              <a:rPr lang="ru-RU" sz="1400" b="1" dirty="0" err="1">
                <a:solidFill>
                  <a:srgbClr val="00B0F0"/>
                </a:solidFill>
              </a:rPr>
              <a:t>відродження</a:t>
            </a:r>
            <a:r>
              <a:rPr lang="ru-RU" sz="1400" b="1" dirty="0">
                <a:solidFill>
                  <a:srgbClr val="00B0F0"/>
                </a:solidFill>
              </a:rPr>
              <a:t> </a:t>
            </a:r>
            <a:r>
              <a:rPr lang="ru-RU" sz="1400" b="1" dirty="0" err="1">
                <a:solidFill>
                  <a:srgbClr val="00B0F0"/>
                </a:solidFill>
              </a:rPr>
              <a:t>інтересу</a:t>
            </a:r>
            <a:r>
              <a:rPr lang="ru-RU" sz="1400" b="1" dirty="0">
                <a:solidFill>
                  <a:srgbClr val="00B0F0"/>
                </a:solidFill>
              </a:rPr>
              <a:t> до </a:t>
            </a:r>
            <a:r>
              <a:rPr lang="ru-RU" sz="1400" b="1" dirty="0" err="1">
                <a:solidFill>
                  <a:srgbClr val="00B0F0"/>
                </a:solidFill>
              </a:rPr>
              <a:t>її</a:t>
            </a:r>
            <a:r>
              <a:rPr lang="ru-RU" sz="1400" b="1" dirty="0">
                <a:solidFill>
                  <a:srgbClr val="00B0F0"/>
                </a:solidFill>
              </a:rPr>
              <a:t> </a:t>
            </a:r>
            <a:r>
              <a:rPr lang="ru-RU" sz="1400" b="1" dirty="0" err="1">
                <a:solidFill>
                  <a:srgbClr val="00B0F0"/>
                </a:solidFill>
              </a:rPr>
              <a:t>правління</a:t>
            </a:r>
            <a:r>
              <a:rPr lang="ru-RU" sz="1400" b="1" dirty="0">
                <a:solidFill>
                  <a:srgbClr val="00B0F0"/>
                </a:solidFill>
              </a:rPr>
              <a:t>. Час спить за </a:t>
            </a:r>
            <a:r>
              <a:rPr lang="ru-RU" sz="1400" b="1" dirty="0" err="1">
                <a:solidFill>
                  <a:srgbClr val="00B0F0"/>
                </a:solidFill>
              </a:rPr>
              <a:t>її</a:t>
            </a:r>
            <a:r>
              <a:rPr lang="ru-RU" sz="1400" b="1" dirty="0">
                <a:solidFill>
                  <a:srgbClr val="00B0F0"/>
                </a:solidFill>
              </a:rPr>
              <a:t> правим </a:t>
            </a:r>
            <a:r>
              <a:rPr lang="ru-RU" sz="1400" b="1" dirty="0" err="1">
                <a:solidFill>
                  <a:srgbClr val="00B0F0"/>
                </a:solidFill>
              </a:rPr>
              <a:t>плечем</a:t>
            </a:r>
            <a:r>
              <a:rPr lang="ru-RU" sz="1400" b="1" dirty="0">
                <a:solidFill>
                  <a:srgbClr val="00B0F0"/>
                </a:solidFill>
              </a:rPr>
              <a:t> і Смерть дивиться з </a:t>
            </a:r>
            <a:r>
              <a:rPr lang="ru-RU" sz="1400" b="1" dirty="0" err="1">
                <a:solidFill>
                  <a:srgbClr val="00B0F0"/>
                </a:solidFill>
              </a:rPr>
              <a:t>її</a:t>
            </a:r>
            <a:r>
              <a:rPr lang="ru-RU" sz="1400" b="1" dirty="0">
                <a:solidFill>
                  <a:srgbClr val="00B0F0"/>
                </a:solidFill>
              </a:rPr>
              <a:t> </a:t>
            </a:r>
            <a:r>
              <a:rPr lang="ru-RU" sz="1400" b="1" dirty="0" err="1">
                <a:solidFill>
                  <a:srgbClr val="00B0F0"/>
                </a:solidFill>
              </a:rPr>
              <a:t>лівого</a:t>
            </a:r>
            <a:r>
              <a:rPr lang="ru-RU" sz="1400" b="1" dirty="0">
                <a:solidFill>
                  <a:srgbClr val="00B0F0"/>
                </a:solidFill>
              </a:rPr>
              <a:t> боку. Два </a:t>
            </a:r>
            <a:r>
              <a:rPr lang="ru-RU" sz="1400" b="1" dirty="0" err="1">
                <a:solidFill>
                  <a:srgbClr val="00B0F0"/>
                </a:solidFill>
              </a:rPr>
              <a:t>путо</a:t>
            </a:r>
            <a:r>
              <a:rPr lang="ru-RU" sz="1400" b="1" dirty="0">
                <a:solidFill>
                  <a:srgbClr val="00B0F0"/>
                </a:solidFill>
              </a:rPr>
              <a:t> </a:t>
            </a:r>
            <a:r>
              <a:rPr lang="ru-RU" sz="1400" b="1" dirty="0" err="1">
                <a:solidFill>
                  <a:srgbClr val="00B0F0"/>
                </a:solidFill>
              </a:rPr>
              <a:t>тримають</a:t>
            </a:r>
            <a:r>
              <a:rPr lang="ru-RU" sz="1400" b="1" dirty="0">
                <a:solidFill>
                  <a:srgbClr val="00B0F0"/>
                </a:solidFill>
              </a:rPr>
              <a:t> </a:t>
            </a:r>
            <a:r>
              <a:rPr lang="ru-RU" sz="1400" b="1" dirty="0" err="1">
                <a:solidFill>
                  <a:srgbClr val="00B0F0"/>
                </a:solidFill>
              </a:rPr>
              <a:t>її</a:t>
            </a:r>
            <a:r>
              <a:rPr lang="ru-RU" sz="1400" b="1" dirty="0">
                <a:solidFill>
                  <a:srgbClr val="00B0F0"/>
                </a:solidFill>
              </a:rPr>
              <a:t> корону.</a:t>
            </a:r>
            <a:endParaRPr lang="uk-UA" sz="1400" b="1" dirty="0">
              <a:solidFill>
                <a:srgbClr val="00B0F0"/>
              </a:solidFill>
            </a:endParaRPr>
          </a:p>
        </p:txBody>
      </p:sp>
      <p:sp>
        <p:nvSpPr>
          <p:cNvPr id="3" name="Объект 2"/>
          <p:cNvSpPr>
            <a:spLocks noGrp="1"/>
          </p:cNvSpPr>
          <p:nvPr>
            <p:ph idx="1"/>
          </p:nvPr>
        </p:nvSpPr>
        <p:spPr>
          <a:xfrm>
            <a:off x="0" y="0"/>
            <a:ext cx="9506309" cy="6858000"/>
          </a:xfrm>
        </p:spPr>
        <p:txBody>
          <a:bodyPr>
            <a:normAutofit/>
          </a:bodyPr>
          <a:lstStyle/>
          <a:p>
            <a:r>
              <a:rPr lang="uk-UA" i="1" u="sng" dirty="0">
                <a:solidFill>
                  <a:schemeClr val="tx2">
                    <a:lumMod val="75000"/>
                  </a:schemeClr>
                </a:solidFill>
              </a:rPr>
              <a:t>Історична спадщина</a:t>
            </a:r>
          </a:p>
          <a:p>
            <a:endParaRPr lang="uk-UA" dirty="0" smtClean="0">
              <a:solidFill>
                <a:schemeClr val="accent5">
                  <a:lumMod val="60000"/>
                  <a:lumOff val="40000"/>
                </a:schemeClr>
              </a:solidFill>
            </a:endParaRPr>
          </a:p>
          <a:p>
            <a:endParaRPr lang="uk-UA" dirty="0" smtClean="0">
              <a:solidFill>
                <a:schemeClr val="accent5">
                  <a:lumMod val="60000"/>
                  <a:lumOff val="40000"/>
                </a:schemeClr>
              </a:solidFill>
            </a:endParaRPr>
          </a:p>
          <a:p>
            <a:pPr>
              <a:buFont typeface="Wingdings" panose="05000000000000000000" pitchFamily="2" charset="2"/>
              <a:buChar char="ü"/>
            </a:pPr>
            <a:r>
              <a:rPr lang="uk-UA" dirty="0" smtClean="0">
                <a:solidFill>
                  <a:schemeClr val="accent5">
                    <a:lumMod val="60000"/>
                    <a:lumOff val="40000"/>
                  </a:schemeClr>
                </a:solidFill>
              </a:rPr>
              <a:t>Єлизавета </a:t>
            </a:r>
            <a:r>
              <a:rPr lang="en-US" dirty="0">
                <a:solidFill>
                  <a:schemeClr val="accent5">
                    <a:lumMod val="60000"/>
                    <a:lumOff val="40000"/>
                  </a:schemeClr>
                </a:solidFill>
              </a:rPr>
              <a:t>I, </a:t>
            </a:r>
            <a:r>
              <a:rPr lang="uk-UA" dirty="0">
                <a:solidFill>
                  <a:schemeClr val="accent5">
                    <a:lumMod val="60000"/>
                    <a:lumOff val="40000"/>
                  </a:schemeClr>
                </a:solidFill>
              </a:rPr>
              <a:t>намальована після 1620, під час першого відродження інтересу до її правління. Час спить за її правим плечем і Смерть дивиться з її лівого боку. Два путо тримають її </a:t>
            </a:r>
            <a:r>
              <a:rPr lang="uk-UA" dirty="0" smtClean="0">
                <a:solidFill>
                  <a:schemeClr val="accent5">
                    <a:lumMod val="60000"/>
                    <a:lumOff val="40000"/>
                  </a:schemeClr>
                </a:solidFill>
              </a:rPr>
              <a:t>корону.(До Картини з правого боку)</a:t>
            </a:r>
            <a:endParaRPr lang="uk-UA" dirty="0">
              <a:solidFill>
                <a:schemeClr val="accent5">
                  <a:lumMod val="60000"/>
                  <a:lumOff val="40000"/>
                </a:schemeClr>
              </a:solidFill>
            </a:endParaRPr>
          </a:p>
          <a:p>
            <a:endParaRPr lang="uk-UA" dirty="0">
              <a:solidFill>
                <a:schemeClr val="accent5">
                  <a:lumMod val="60000"/>
                  <a:lumOff val="40000"/>
                </a:schemeClr>
              </a:solidFill>
            </a:endParaRPr>
          </a:p>
          <a:p>
            <a:pPr marL="285750">
              <a:buFont typeface="Wingdings" panose="05000000000000000000" pitchFamily="2" charset="2"/>
              <a:buChar char="ü"/>
            </a:pPr>
            <a:r>
              <a:rPr lang="uk-UA" dirty="0" smtClean="0">
                <a:solidFill>
                  <a:schemeClr val="accent5">
                    <a:lumMod val="60000"/>
                    <a:lumOff val="40000"/>
                  </a:schemeClr>
                </a:solidFill>
              </a:rPr>
              <a:t>Єлизавету </a:t>
            </a:r>
            <a:r>
              <a:rPr lang="uk-UA" dirty="0">
                <a:solidFill>
                  <a:schemeClr val="accent5">
                    <a:lumMod val="60000"/>
                    <a:lumOff val="40000"/>
                  </a:schemeClr>
                </a:solidFill>
              </a:rPr>
              <a:t>оплакували, але багато хто зітхнув з полегшенням після її смерті. Країна мала великі сподівання на короля, і спочатку вони здійснювалися: війна проти Іспанії завершилася в 1604, податки були знижені. До смерті Роберта </a:t>
            </a:r>
            <a:r>
              <a:rPr lang="uk-UA" dirty="0" err="1">
                <a:solidFill>
                  <a:schemeClr val="accent5">
                    <a:lumMod val="60000"/>
                    <a:lumOff val="40000"/>
                  </a:schemeClr>
                </a:solidFill>
              </a:rPr>
              <a:t>Сесіла</a:t>
            </a:r>
            <a:r>
              <a:rPr lang="uk-UA" dirty="0">
                <a:solidFill>
                  <a:schemeClr val="accent5">
                    <a:lumMod val="60000"/>
                    <a:lumOff val="40000"/>
                  </a:schemeClr>
                </a:solidFill>
              </a:rPr>
              <a:t> в 1612 році уряд працював за незмінною схемою. Правління Якова, однак, стало непопулярним, коли він передав державні справи в руки придворних фаворитів, і в 1620-х роках почалась ностальгія за правлінням королеви Єлизавети. Єлизавету розхвалювали як героїню протестантського руху і правительку золотої доби. Якова зображали прихильником католиків та правителем корумпованої влади</a:t>
            </a:r>
            <a:r>
              <a:rPr lang="uk-UA" dirty="0" smtClean="0">
                <a:solidFill>
                  <a:schemeClr val="accent5">
                    <a:lumMod val="60000"/>
                    <a:lumOff val="40000"/>
                  </a:schemeClr>
                </a:solidFill>
              </a:rPr>
              <a:t>.</a:t>
            </a:r>
            <a:endParaRPr lang="uk-UA" dirty="0">
              <a:solidFill>
                <a:schemeClr val="accent5">
                  <a:lumMod val="60000"/>
                  <a:lumOff val="40000"/>
                </a:schemeClr>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6309" y="209936"/>
            <a:ext cx="2495334" cy="3470783"/>
          </a:xfrm>
          <a:prstGeom prst="rect">
            <a:avLst/>
          </a:prstGeom>
        </p:spPr>
      </p:pic>
    </p:spTree>
    <p:extLst>
      <p:ext uri="{BB962C8B-B14F-4D97-AF65-F5344CB8AC3E}">
        <p14:creationId xmlns:p14="http://schemas.microsoft.com/office/powerpoint/2010/main" val="32126170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29240917"/>
              </p:ext>
            </p:extLst>
          </p:nvPr>
        </p:nvGraphicFramePr>
        <p:xfrm>
          <a:off x="12" y="940141"/>
          <a:ext cx="12191985" cy="5917858"/>
        </p:xfrm>
        <a:graphic>
          <a:graphicData uri="http://schemas.openxmlformats.org/drawingml/2006/table">
            <a:tbl>
              <a:tblPr/>
              <a:tblGrid>
                <a:gridCol w="239469"/>
                <a:gridCol w="239469"/>
                <a:gridCol w="239469"/>
                <a:gridCol w="232792"/>
                <a:gridCol w="232792"/>
                <a:gridCol w="239469"/>
                <a:gridCol w="239469"/>
                <a:gridCol w="239469"/>
                <a:gridCol w="232792"/>
                <a:gridCol w="232792"/>
                <a:gridCol w="239469"/>
                <a:gridCol w="239469"/>
                <a:gridCol w="239469"/>
                <a:gridCol w="232792"/>
                <a:gridCol w="232792"/>
                <a:gridCol w="239469"/>
                <a:gridCol w="239469"/>
                <a:gridCol w="239469"/>
                <a:gridCol w="232792"/>
                <a:gridCol w="232792"/>
                <a:gridCol w="239469"/>
                <a:gridCol w="209030"/>
                <a:gridCol w="256554"/>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gridCol w="232792"/>
              </a:tblGrid>
              <a:tr h="295893">
                <a:tc rowSpan="2" gridSpan="3">
                  <a:txBody>
                    <a:bodyPr/>
                    <a:lstStyle/>
                    <a:p>
                      <a:pPr algn="ctr"/>
                      <a:r>
                        <a:rPr lang="ru-RU" sz="1000" dirty="0">
                          <a:effectLst/>
                          <a:hlinkClick r:id="rId2" tooltip="Едмунд Тюдор"/>
                        </a:rPr>
                        <a:t>Едмунд Тюдор</a:t>
                      </a:r>
                      <a:r>
                        <a:rPr lang="ru-RU" sz="1000" dirty="0">
                          <a:effectLst/>
                        </a:rPr>
                        <a:t>, 1й Граф </a:t>
                      </a:r>
                      <a:r>
                        <a:rPr lang="ru-RU" sz="1000" dirty="0" err="1">
                          <a:effectLst/>
                        </a:rPr>
                        <a:t>Річмонд</a:t>
                      </a:r>
                      <a:endParaRPr lang="ru-RU" sz="1000" dirty="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3">
                  <a:txBody>
                    <a:bodyPr/>
                    <a:lstStyle/>
                    <a:p>
                      <a:pPr algn="ctr"/>
                      <a:r>
                        <a:rPr lang="uk-UA" sz="1000">
                          <a:effectLst/>
                        </a:rPr>
                        <a:t>Леді Марґарет Б'юфорд</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rowSpan="2" hMerge="1">
                  <a:txBody>
                    <a:bodyPr/>
                    <a:lstStyle/>
                    <a:p>
                      <a:endParaRPr lang="uk-UA"/>
                    </a:p>
                  </a:txBody>
                  <a:tcPr/>
                </a:tc>
                <a:tc rowSpan="2" gridSpan="3">
                  <a:txBody>
                    <a:bodyPr/>
                    <a:lstStyle/>
                    <a:p>
                      <a:pPr algn="ctr"/>
                      <a:r>
                        <a:rPr lang="uk-UA" sz="1000">
                          <a:effectLst/>
                          <a:hlinkClick r:id="rId3" tooltip="Едуард IV"/>
                        </a:rPr>
                        <a:t>Едвард </a:t>
                      </a:r>
                      <a:r>
                        <a:rPr lang="en-US" sz="1000">
                          <a:effectLst/>
                          <a:hlinkClick r:id="rId3" tooltip="Едуард IV"/>
                        </a:rPr>
                        <a:t>IV</a:t>
                      </a:r>
                      <a:endParaRPr lang="en-US"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3">
                  <a:txBody>
                    <a:bodyPr/>
                    <a:lstStyle/>
                    <a:p>
                      <a:pPr algn="ctr"/>
                      <a:r>
                        <a:rPr lang="uk-UA" sz="1000">
                          <a:effectLst/>
                          <a:hlinkClick r:id="rId4" tooltip="Єлизавета Вудвіль (ще не написана)"/>
                        </a:rPr>
                        <a:t>Єлизавета Вудвіль</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gridSpan="2">
                  <a:txBody>
                    <a:bodyPr/>
                    <a:lstStyle/>
                    <a:p>
                      <a:pPr algn="ctr"/>
                      <a:r>
                        <a:rPr lang="uk-UA" sz="1000" dirty="0">
                          <a:effectLst/>
                          <a:latin typeface="Times New Roman" panose="02020603050405020304" pitchFamily="18" charset="0"/>
                        </a:rPr>
                        <a:t> </a:t>
                      </a:r>
                      <a:endParaRPr lang="uk-UA" sz="1000" dirty="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rowSpan="2" hMerge="1">
                  <a:txBody>
                    <a:bodyPr/>
                    <a:lstStyle/>
                    <a:p>
                      <a:endParaRPr lang="uk-UA"/>
                    </a:p>
                  </a:txBody>
                  <a:tcPr/>
                </a:tc>
                <a:tc rowSpan="2" gridSpan="5">
                  <a:txBody>
                    <a:bodyPr/>
                    <a:lstStyle/>
                    <a:p>
                      <a:pPr algn="ctr"/>
                      <a:r>
                        <a:rPr lang="uk-UA" sz="1000">
                          <a:effectLst/>
                        </a:rPr>
                        <a:t>Вільям Болейн</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6">
                  <a:txBody>
                    <a:bodyPr/>
                    <a:lstStyle/>
                    <a:p>
                      <a:pPr algn="ctr"/>
                      <a:r>
                        <a:rPr lang="uk-UA" sz="1000">
                          <a:effectLst/>
                        </a:rPr>
                        <a:t>Марґарет Батлер</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rowSpan="2" hMerge="1">
                  <a:txBody>
                    <a:bodyPr/>
                    <a:lstStyle/>
                    <a:p>
                      <a:endParaRPr lang="uk-UA"/>
                    </a:p>
                  </a:txBody>
                  <a:tcPr/>
                </a:tc>
                <a:tc rowSpan="2" gridSpan="6">
                  <a:txBody>
                    <a:bodyPr/>
                    <a:lstStyle/>
                    <a:p>
                      <a:pPr algn="ctr"/>
                      <a:r>
                        <a:rPr lang="ru-RU" sz="1000">
                          <a:effectLst/>
                        </a:rPr>
                        <a:t>Томас Говард, 2й Герцог Норфолк</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6">
                  <a:txBody>
                    <a:bodyPr/>
                    <a:lstStyle/>
                    <a:p>
                      <a:pPr algn="ctr"/>
                      <a:r>
                        <a:rPr lang="uk-UA" sz="1000">
                          <a:effectLst/>
                        </a:rPr>
                        <a:t>Єлизавета Тілні</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a:txBody>
                    <a:bodyPr/>
                    <a:lstStyle/>
                    <a:p>
                      <a:endParaRPr lang="uk-UA" sz="1000"/>
                    </a:p>
                  </a:txBody>
                  <a:tcPr marL="52447" marR="52447" marT="26224" marB="26224">
                    <a:lnL w="19050" cap="flat" cmpd="sng" algn="ctr">
                      <a:solidFill>
                        <a:srgbClr val="000000"/>
                      </a:solidFill>
                      <a:prstDash val="solid"/>
                      <a:round/>
                      <a:headEnd type="none" w="med" len="med"/>
                      <a:tailEnd type="none" w="med" len="med"/>
                    </a:lnL>
                  </a:tcPr>
                </a:tc>
                <a:tc>
                  <a:txBody>
                    <a:bodyPr/>
                    <a:lstStyle/>
                    <a:p>
                      <a:endParaRPr lang="uk-UA" sz="1000"/>
                    </a:p>
                  </a:txBody>
                  <a:tcPr marL="52447" marR="52447" marT="26224" marB="26224"/>
                </a:tc>
                <a:tc>
                  <a:txBody>
                    <a:bodyPr/>
                    <a:lstStyle/>
                    <a:p>
                      <a:endParaRPr lang="uk-UA" sz="1000"/>
                    </a:p>
                  </a:txBody>
                  <a:tcPr marL="52447" marR="52447" marT="26224" marB="26224"/>
                </a:tc>
              </a:tr>
              <a:tr h="1775357">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dirty="0">
                          <a:effectLst/>
                          <a:latin typeface="Times New Roman" panose="02020603050405020304" pitchFamily="18" charset="0"/>
                        </a:rPr>
                        <a:t> </a:t>
                      </a:r>
                      <a:endParaRPr lang="uk-UA" sz="1000" dirty="0">
                        <a:effectLst/>
                      </a:endParaRPr>
                    </a:p>
                  </a:txBody>
                  <a:tcPr marL="52447" marR="52447" marT="26224" marB="26224" anchor="ctr">
                    <a:lnL w="952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gridSpan="3"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5"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endParaRPr lang="uk-UA" sz="1000"/>
                    </a:p>
                  </a:txBody>
                  <a:tcPr marL="52447" marR="52447" marT="26224" marB="26224">
                    <a:lnL w="19050" cap="flat" cmpd="sng" algn="ctr">
                      <a:solidFill>
                        <a:srgbClr val="000000"/>
                      </a:solidFill>
                      <a:prstDash val="solid"/>
                      <a:round/>
                      <a:headEnd type="none" w="med" len="med"/>
                      <a:tailEnd type="none" w="med" len="med"/>
                    </a:lnL>
                  </a:tcPr>
                </a:tc>
                <a:tc>
                  <a:txBody>
                    <a:bodyPr/>
                    <a:lstStyle/>
                    <a:p>
                      <a:endParaRPr lang="uk-UA" sz="1000"/>
                    </a:p>
                  </a:txBody>
                  <a:tcPr marL="52447" marR="52447" marT="26224" marB="26224"/>
                </a:tc>
                <a:tc>
                  <a:txBody>
                    <a:bodyPr/>
                    <a:lstStyle/>
                    <a:p>
                      <a:endParaRPr lang="uk-UA" sz="1000"/>
                    </a:p>
                  </a:txBody>
                  <a:tcPr marL="52447" marR="52447" marT="26224" marB="26224"/>
                </a:tc>
              </a:tr>
              <a:tr h="295893">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endParaRPr lang="uk-UA" sz="1000"/>
                    </a:p>
                  </a:txBody>
                  <a:tcPr marL="52447" marR="52447" marT="26224" marB="26224" anchor="ctr">
                    <a:lnL>
                      <a:noFill/>
                    </a:lnL>
                    <a:lnR>
                      <a:noFill/>
                    </a:lnR>
                    <a:lnB>
                      <a:noFill/>
                    </a:lnB>
                  </a:tcPr>
                </a:tc>
                <a:tc rowSpan="2" hMerge="1">
                  <a:txBody>
                    <a:bodyPr/>
                    <a:lstStyle/>
                    <a:p>
                      <a:endParaRPr lang="uk-UA"/>
                    </a:p>
                  </a:txBody>
                  <a:tcPr/>
                </a:tc>
                <a:tc>
                  <a:txBody>
                    <a:bodyPr/>
                    <a:lstStyle/>
                    <a:p>
                      <a:endParaRPr lang="uk-UA" sz="1000"/>
                    </a:p>
                  </a:txBody>
                  <a:tcPr marL="52447" marR="52447" marT="26224" marB="26224">
                    <a:lnL>
                      <a:noFill/>
                    </a:lnL>
                  </a:tcPr>
                </a:tc>
              </a:tr>
              <a:tr h="295893">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a:txBody>
                    <a:bodyPr/>
                    <a:lstStyle/>
                    <a:p>
                      <a:pPr algn="ctr"/>
                      <a:endParaRPr lang="uk-UA" sz="1000"/>
                    </a:p>
                  </a:txBody>
                  <a:tcPr marL="52447" marR="52447" marT="26224" marB="26224" anchor="ctr">
                    <a:lnL>
                      <a:noFill/>
                    </a:lnL>
                    <a:lnR>
                      <a:noFill/>
                    </a:lnR>
                    <a:lnB>
                      <a:noFill/>
                    </a:lnB>
                  </a:tcPr>
                </a:tc>
              </a:tr>
              <a:tr h="295893">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a:noFill/>
                    </a:lnB>
                  </a:tcPr>
                </a:tc>
                <a:tc rowSpan="2" gridSpan="4">
                  <a:txBody>
                    <a:bodyPr/>
                    <a:lstStyle/>
                    <a:p>
                      <a:pPr algn="ctr"/>
                      <a:r>
                        <a:rPr lang="uk-UA" sz="1000">
                          <a:effectLst/>
                          <a:hlinkClick r:id="rId5" tooltip="Генріх VII (король Англії)"/>
                        </a:rPr>
                        <a:t>Генріх </a:t>
                      </a:r>
                      <a:r>
                        <a:rPr lang="en-US" sz="1000">
                          <a:effectLst/>
                          <a:hlinkClick r:id="rId5" tooltip="Генріх VII (король Англії)"/>
                        </a:rPr>
                        <a:t>VII</a:t>
                      </a:r>
                      <a:endParaRPr lang="en-US"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w="9525" cap="flat" cmpd="sng" algn="ctr">
                      <a:solidFill>
                        <a:srgbClr val="000000"/>
                      </a:solidFill>
                      <a:prstDash val="dash"/>
                      <a:round/>
                      <a:headEnd type="none" w="med" len="med"/>
                      <a:tailEnd type="none" w="med" len="med"/>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rowSpan="2" gridSpan="4">
                  <a:txBody>
                    <a:bodyPr/>
                    <a:lstStyle/>
                    <a:p>
                      <a:pPr algn="ctr"/>
                      <a:r>
                        <a:rPr lang="uk-UA" sz="1000">
                          <a:effectLst/>
                          <a:hlinkClick r:id="rId6" tooltip="Єлизавета Йоркська"/>
                        </a:rPr>
                        <a:t>Єлизавета Йоркська</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a:noFill/>
                    </a:lnB>
                  </a:tcPr>
                </a:tc>
                <a:tc rowSpan="2" hMerge="1">
                  <a:txBody>
                    <a:bodyPr/>
                    <a:lstStyle/>
                    <a:p>
                      <a:endParaRPr lang="uk-UA"/>
                    </a:p>
                  </a:txBody>
                  <a:tcPr/>
                </a:tc>
                <a:tc rowSpan="2" gridSpan="6">
                  <a:txBody>
                    <a:bodyPr/>
                    <a:lstStyle/>
                    <a:p>
                      <a:pPr algn="ctr"/>
                      <a:r>
                        <a:rPr lang="ru-RU" sz="1000">
                          <a:effectLst/>
                        </a:rPr>
                        <a:t>Томас Болейн, 1й Граф Вілтшир</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6">
                  <a:txBody>
                    <a:bodyPr/>
                    <a:lstStyle/>
                    <a:p>
                      <a:pPr algn="ctr"/>
                      <a:r>
                        <a:rPr lang="uk-UA" sz="1000">
                          <a:effectLst/>
                        </a:rPr>
                        <a:t>Леді Єлизавета Говард</a:t>
                      </a: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a:txBody>
                    <a:bodyPr/>
                    <a:lstStyle/>
                    <a:p>
                      <a:endParaRPr lang="uk-UA" sz="1000"/>
                    </a:p>
                  </a:txBody>
                  <a:tcPr marL="52447" marR="52447" marT="26224" marB="26224">
                    <a:lnL>
                      <a:noFill/>
                    </a:lnL>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r>
              <a:tr h="665759">
                <a:tc vMerge="1">
                  <a:txBody>
                    <a:bodyPr/>
                    <a:lstStyle/>
                    <a:p>
                      <a:endParaRPr lang="uk-UA"/>
                    </a:p>
                  </a:txBody>
                  <a:tcPr/>
                </a:tc>
                <a:tc vMerge="1">
                  <a:txBody>
                    <a:bodyPr/>
                    <a:lstStyle/>
                    <a:p>
                      <a:endParaRPr lang="uk-UA"/>
                    </a:p>
                  </a:txBody>
                  <a:tcPr/>
                </a:tc>
                <a:tc gridSpan="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gridSpan="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a:txBody>
                    <a:bodyPr/>
                    <a:lstStyle/>
                    <a:p>
                      <a:endParaRPr lang="uk-UA" sz="1000"/>
                    </a:p>
                  </a:txBody>
                  <a:tcPr marL="52447" marR="52447" marT="26224" marB="26224">
                    <a:lnL>
                      <a:noFill/>
                    </a:lnL>
                  </a:tcPr>
                </a:tc>
                <a:tc>
                  <a:txBody>
                    <a:bodyPr/>
                    <a:lstStyle/>
                    <a:p>
                      <a:endParaRPr lang="uk-UA" sz="1000"/>
                    </a:p>
                  </a:txBody>
                  <a:tcPr marL="52447" marR="52447" marT="26224" marB="26224"/>
                </a:tc>
                <a:tc>
                  <a:txBody>
                    <a:bodyPr/>
                    <a:lstStyle/>
                    <a:p>
                      <a:endParaRPr lang="uk-UA" sz="1000"/>
                    </a:p>
                  </a:txBody>
                  <a:tcPr marL="52447" marR="52447" marT="26224" marB="26224"/>
                </a:tc>
              </a:tr>
              <a:tr h="295893">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endParaRPr lang="uk-UA" sz="1000"/>
                    </a:p>
                  </a:txBody>
                  <a:tcPr marL="52447" marR="52447" marT="26224" marB="26224" anchor="ctr">
                    <a:lnL>
                      <a:noFill/>
                    </a:lnL>
                    <a:lnR>
                      <a:noFill/>
                    </a:lnR>
                    <a:lnB>
                      <a:noFill/>
                    </a:lnB>
                  </a:tcPr>
                </a:tc>
                <a:tc rowSpan="2" hMerge="1">
                  <a:txBody>
                    <a:bodyPr/>
                    <a:lstStyle/>
                    <a:p>
                      <a:endParaRPr lang="uk-UA"/>
                    </a:p>
                  </a:txBody>
                  <a:tcPr/>
                </a:tc>
                <a:tc>
                  <a:txBody>
                    <a:bodyPr/>
                    <a:lstStyle/>
                    <a:p>
                      <a:endParaRPr lang="uk-UA" sz="1000"/>
                    </a:p>
                  </a:txBody>
                  <a:tcPr marL="52447" marR="52447" marT="26224" marB="26224">
                    <a:lnL>
                      <a:noFill/>
                    </a:lnL>
                  </a:tcPr>
                </a:tc>
              </a:tr>
              <a:tr h="295893">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a:txBody>
                    <a:bodyPr/>
                    <a:lstStyle/>
                    <a:p>
                      <a:pPr algn="ctr"/>
                      <a:endParaRPr lang="uk-UA" sz="1000"/>
                    </a:p>
                  </a:txBody>
                  <a:tcPr marL="52447" marR="52447" marT="26224" marB="26224" anchor="ctr">
                    <a:lnL>
                      <a:noFill/>
                    </a:lnL>
                    <a:lnR>
                      <a:noFill/>
                    </a:lnR>
                    <a:lnB>
                      <a:noFill/>
                    </a:lnB>
                  </a:tcPr>
                </a:tc>
              </a:tr>
              <a:tr h="295893">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a:noFill/>
                    </a:lnB>
                  </a:tcPr>
                </a:tc>
                <a:tc rowSpan="2" gridSpan="4">
                  <a:txBody>
                    <a:bodyPr/>
                    <a:lstStyle/>
                    <a:p>
                      <a:pPr algn="ctr"/>
                      <a:r>
                        <a:rPr lang="uk-UA" sz="1000">
                          <a:effectLst/>
                          <a:hlinkClick r:id="rId7" tooltip="Генріх VIII"/>
                        </a:rPr>
                        <a:t>Генріх </a:t>
                      </a:r>
                      <a:r>
                        <a:rPr lang="en-US" sz="1000">
                          <a:effectLst/>
                          <a:hlinkClick r:id="rId7" tooltip="Генріх VIII"/>
                        </a:rPr>
                        <a:t>VIII</a:t>
                      </a:r>
                      <a:endParaRPr lang="en-US"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w="9525" cap="flat" cmpd="sng" algn="ctr">
                      <a:solidFill>
                        <a:srgbClr val="000000"/>
                      </a:solidFill>
                      <a:prstDash val="dash"/>
                      <a:round/>
                      <a:headEnd type="none" w="med" len="med"/>
                      <a:tailEnd type="none" w="med" len="med"/>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w="9525" cap="flat" cmpd="sng" algn="ctr">
                      <a:solidFill>
                        <a:srgbClr val="000000"/>
                      </a:solidFill>
                      <a:prstDash val="dash"/>
                      <a:round/>
                      <a:headEnd type="none" w="med" len="med"/>
                      <a:tailEnd type="none" w="med" len="med"/>
                    </a:lnB>
                  </a:tcPr>
                </a:tc>
                <a:tc hMerge="1">
                  <a:txBody>
                    <a:bodyPr/>
                    <a:lstStyle/>
                    <a:p>
                      <a:endParaRPr lang="uk-UA"/>
                    </a:p>
                  </a:txBody>
                  <a:tcPr/>
                </a:tc>
                <a:tc rowSpan="2" gridSpan="6">
                  <a:txBody>
                    <a:bodyPr/>
                    <a:lstStyle/>
                    <a:p>
                      <a:pPr algn="ctr"/>
                      <a:r>
                        <a:rPr lang="uk-UA" sz="1000">
                          <a:effectLst/>
                          <a:hlinkClick r:id="rId8" tooltip="Анна Болейн"/>
                        </a:rPr>
                        <a:t>Анна Болейн</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a:txBody>
                    <a:bodyPr/>
                    <a:lstStyle/>
                    <a:p>
                      <a:endParaRPr lang="uk-UA" sz="1000"/>
                    </a:p>
                  </a:txBody>
                  <a:tcPr marL="52447" marR="52447" marT="26224" marB="26224">
                    <a:lnL>
                      <a:noFill/>
                    </a:lnL>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r>
              <a:tr h="295893">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gridSpan="4"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19050"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w="9525" cap="flat" cmpd="sng" algn="ctr">
                      <a:solidFill>
                        <a:srgbClr val="000000"/>
                      </a:solidFill>
                      <a:prstDash val="dash"/>
                      <a:round/>
                      <a:headEnd type="none" w="med" len="med"/>
                      <a:tailEnd type="none" w="med" len="med"/>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w="9525" cap="flat" cmpd="sng" algn="ctr">
                      <a:solidFill>
                        <a:srgbClr val="000000"/>
                      </a:solidFill>
                      <a:prstDash val="dash"/>
                      <a:round/>
                      <a:headEnd type="none" w="med" len="med"/>
                      <a:tailEnd type="none" w="med" len="med"/>
                    </a:lnT>
                    <a:lnB>
                      <a:noFill/>
                    </a:lnB>
                  </a:tcPr>
                </a:tc>
                <a:tc hMerge="1">
                  <a:txBody>
                    <a:bodyPr/>
                    <a:lstStyle/>
                    <a:p>
                      <a:endParaRPr lang="uk-UA"/>
                    </a:p>
                  </a:txBody>
                  <a:tcPr/>
                </a:tc>
                <a:tc gridSpan="6"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a:txBody>
                    <a:bodyPr/>
                    <a:lstStyle/>
                    <a:p>
                      <a:endParaRPr lang="uk-UA" sz="1000"/>
                    </a:p>
                  </a:txBody>
                  <a:tcPr marL="52447" marR="52447" marT="26224" marB="26224">
                    <a:lnL>
                      <a:noFill/>
                    </a:lnL>
                  </a:tcPr>
                </a:tc>
                <a:tc>
                  <a:txBody>
                    <a:bodyPr/>
                    <a:lstStyle/>
                    <a:p>
                      <a:endParaRPr lang="uk-UA" sz="1000"/>
                    </a:p>
                  </a:txBody>
                  <a:tcPr marL="52447" marR="52447" marT="26224" marB="26224"/>
                </a:tc>
                <a:tc>
                  <a:txBody>
                    <a:bodyPr/>
                    <a:lstStyle/>
                    <a:p>
                      <a:endParaRPr lang="uk-UA" sz="1000"/>
                    </a:p>
                  </a:txBody>
                  <a:tcPr marL="52447" marR="52447" marT="26224" marB="26224"/>
                </a:tc>
              </a:tr>
              <a:tr h="295893">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9525"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w="9525"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row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w="19050" cap="flat" cmpd="sng" algn="ctr">
                      <a:solidFill>
                        <a:srgbClr val="000000"/>
                      </a:solidFill>
                      <a:prstDash val="solid"/>
                      <a:round/>
                      <a:headEnd type="none" w="med" len="med"/>
                      <a:tailEnd type="none" w="med" len="med"/>
                    </a:lnB>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w="19050" cap="flat" cmpd="sng" algn="ctr">
                      <a:solidFill>
                        <a:srgbClr val="000000"/>
                      </a:solidFill>
                      <a:prstDash val="solid"/>
                      <a:round/>
                      <a:headEnd type="none" w="med" len="med"/>
                      <a:tailEnd type="none" w="med" len="med"/>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rowSpan="2" hMerge="1">
                  <a:txBody>
                    <a:bodyPr/>
                    <a:lstStyle/>
                    <a:p>
                      <a:endParaRPr lang="uk-UA"/>
                    </a:p>
                  </a:txBody>
                  <a:tcPr/>
                </a:tc>
                <a:tc rowSpan="2" gridSpan="2">
                  <a:txBody>
                    <a:bodyPr/>
                    <a:lstStyle/>
                    <a:p>
                      <a:pPr algn="ctr"/>
                      <a:endParaRPr lang="uk-UA" sz="1000"/>
                    </a:p>
                  </a:txBody>
                  <a:tcPr marL="52447" marR="52447" marT="26224" marB="26224" anchor="ctr">
                    <a:lnL>
                      <a:noFill/>
                    </a:lnL>
                    <a:lnR>
                      <a:noFill/>
                    </a:lnR>
                    <a:lnB>
                      <a:noFill/>
                    </a:lnB>
                  </a:tcPr>
                </a:tc>
                <a:tc rowSpan="2" hMerge="1">
                  <a:txBody>
                    <a:bodyPr/>
                    <a:lstStyle/>
                    <a:p>
                      <a:endParaRPr lang="uk-UA"/>
                    </a:p>
                  </a:txBody>
                  <a:tcPr/>
                </a:tc>
                <a:tc>
                  <a:txBody>
                    <a:bodyPr/>
                    <a:lstStyle/>
                    <a:p>
                      <a:endParaRPr lang="uk-UA" sz="1000"/>
                    </a:p>
                  </a:txBody>
                  <a:tcPr marL="52447" marR="52447" marT="26224" marB="26224">
                    <a:lnL>
                      <a:noFill/>
                    </a:lnL>
                  </a:tcPr>
                </a:tc>
              </a:tr>
              <a:tr h="295893">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gridSpan="2" vMerge="1">
                  <a:txBody>
                    <a:bodyPr/>
                    <a:lstStyle/>
                    <a:p>
                      <a:endParaRPr lang="uk-UA"/>
                    </a:p>
                  </a:txBody>
                  <a:tcPr/>
                </a:tc>
                <a:tc hMerge="1" vMerge="1">
                  <a:txBody>
                    <a:bodyPr/>
                    <a:lstStyle/>
                    <a:p>
                      <a:endParaRPr lang="uk-UA"/>
                    </a:p>
                  </a:txBody>
                  <a:tcPr/>
                </a:tc>
                <a:tc>
                  <a:txBody>
                    <a:bodyPr/>
                    <a:lstStyle/>
                    <a:p>
                      <a:pPr algn="ctr"/>
                      <a:endParaRPr lang="uk-UA" sz="1000"/>
                    </a:p>
                  </a:txBody>
                  <a:tcPr marL="52447" marR="52447" marT="26224" marB="26224" anchor="ctr">
                    <a:lnL>
                      <a:noFill/>
                    </a:lnL>
                    <a:lnR>
                      <a:noFill/>
                    </a:lnR>
                    <a:lnB>
                      <a:noFill/>
                    </a:lnB>
                  </a:tcPr>
                </a:tc>
              </a:tr>
              <a:tr h="517812">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gridSpan="2">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hMerge="1">
                  <a:txBody>
                    <a:bodyPr/>
                    <a:lstStyle/>
                    <a:p>
                      <a:endParaRPr lang="uk-UA"/>
                    </a:p>
                  </a:txBody>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a:noFill/>
                    </a:lnR>
                    <a:lnT>
                      <a:noFill/>
                    </a:lnT>
                    <a:lnB>
                      <a:noFill/>
                    </a:lnB>
                  </a:tcPr>
                </a:tc>
                <a:tc>
                  <a:txBody>
                    <a:bodyPr/>
                    <a:lstStyle/>
                    <a:p>
                      <a:pPr algn="ctr"/>
                      <a:r>
                        <a:rPr lang="uk-UA" sz="1000">
                          <a:effectLst/>
                          <a:latin typeface="Times New Roman" panose="02020603050405020304" pitchFamily="18" charset="0"/>
                        </a:rPr>
                        <a:t> </a:t>
                      </a:r>
                      <a:endParaRPr lang="uk-UA" sz="1000">
                        <a:effectLst/>
                      </a:endParaRPr>
                    </a:p>
                  </a:txBody>
                  <a:tcPr marL="52447" marR="52447" marT="26224" marB="26224" anchor="ctr">
                    <a:lnL>
                      <a:noFill/>
                    </a:lnL>
                    <a:lnR w="19050" cap="flat" cmpd="sng" algn="ctr">
                      <a:solidFill>
                        <a:srgbClr val="000000"/>
                      </a:solidFill>
                      <a:prstDash val="solid"/>
                      <a:round/>
                      <a:headEnd type="none" w="med" len="med"/>
                      <a:tailEnd type="none" w="med" len="med"/>
                    </a:lnR>
                    <a:lnT>
                      <a:noFill/>
                    </a:lnT>
                    <a:lnB>
                      <a:noFill/>
                    </a:lnB>
                  </a:tcPr>
                </a:tc>
                <a:tc gridSpan="4">
                  <a:txBody>
                    <a:bodyPr/>
                    <a:lstStyle/>
                    <a:p>
                      <a:pPr algn="ctr"/>
                      <a:r>
                        <a:rPr lang="uk-UA" sz="1000" b="1">
                          <a:effectLst/>
                        </a:rPr>
                        <a:t>Єлизавета </a:t>
                      </a:r>
                      <a:r>
                        <a:rPr lang="en-US" sz="1000" b="1">
                          <a:effectLst/>
                        </a:rPr>
                        <a:t>I</a:t>
                      </a:r>
                      <a:endParaRPr lang="en-US" sz="1000">
                        <a:effectLst/>
                      </a:endParaRPr>
                    </a:p>
                  </a:txBody>
                  <a:tcPr marL="52447" marR="52447" marT="26224" marB="26224"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a:txBody>
                    <a:bodyPr/>
                    <a:lstStyle/>
                    <a:p>
                      <a:endParaRPr lang="uk-UA" sz="1000"/>
                    </a:p>
                  </a:txBody>
                  <a:tcPr marL="52447" marR="52447" marT="26224" marB="26224">
                    <a:lnL w="19050" cap="flat" cmpd="sng" algn="ctr">
                      <a:solidFill>
                        <a:srgbClr val="000000"/>
                      </a:solidFill>
                      <a:prstDash val="solid"/>
                      <a:round/>
                      <a:headEnd type="none" w="med" len="med"/>
                      <a:tailEnd type="none" w="med" len="med"/>
                    </a:lnL>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a:p>
                  </a:txBody>
                  <a:tcPr marL="52447" marR="52447" marT="26224" marB="26224">
                    <a:lnT>
                      <a:noFill/>
                    </a:lnT>
                  </a:tcPr>
                </a:tc>
                <a:tc>
                  <a:txBody>
                    <a:bodyPr/>
                    <a:lstStyle/>
                    <a:p>
                      <a:endParaRPr lang="uk-UA" sz="1000" dirty="0"/>
                    </a:p>
                  </a:txBody>
                  <a:tcPr marL="52447" marR="52447" marT="26224" marB="26224">
                    <a:lnT>
                      <a:noFill/>
                    </a:lnT>
                  </a:tcPr>
                </a:tc>
              </a:tr>
            </a:tbl>
          </a:graphicData>
        </a:graphic>
      </p:graphicFrame>
      <p:sp>
        <p:nvSpPr>
          <p:cNvPr id="5" name="Rectangle 1"/>
          <p:cNvSpPr>
            <a:spLocks noGrp="1" noChangeArrowheads="1"/>
          </p:cNvSpPr>
          <p:nvPr>
            <p:ph type="title"/>
          </p:nvPr>
        </p:nvSpPr>
        <p:spPr bwMode="auto">
          <a:xfrm>
            <a:off x="611605" y="416924"/>
            <a:ext cx="87821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Aft>
                <a:spcPct val="0"/>
              </a:spcAft>
            </a:pPr>
            <a:r>
              <a:rPr lang="uk-UA" sz="1200" i="1" u="sng" dirty="0" smtClean="0">
                <a:solidFill>
                  <a:schemeClr val="tx2">
                    <a:lumMod val="75000"/>
                  </a:schemeClr>
                </a:solidFill>
                <a:latin typeface="Arial" panose="020B0604020202020204" pitchFamily="34" charset="0"/>
              </a:rPr>
              <a:t>                                                                                                                                                          </a:t>
            </a:r>
            <a:r>
              <a:rPr lang="uk-UA" sz="2800" i="1" u="sng" dirty="0" smtClean="0">
                <a:solidFill>
                  <a:schemeClr val="tx2">
                    <a:lumMod val="75000"/>
                  </a:schemeClr>
                </a:solidFill>
                <a:latin typeface="Arial" panose="020B0604020202020204" pitchFamily="34" charset="0"/>
              </a:rPr>
              <a:t>РОДОВІД</a:t>
            </a:r>
            <a:endParaRPr kumimoji="0" lang="uk-UA"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92777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4490218"/>
          </a:xfrm>
        </p:spPr>
        <p:txBody>
          <a:bodyPr/>
          <a:lstStyle/>
          <a:p>
            <a:r>
              <a:rPr lang="uk-UA" dirty="0" smtClean="0"/>
              <a:t>     </a:t>
            </a:r>
            <a:br>
              <a:rPr lang="uk-UA" dirty="0" smtClean="0"/>
            </a:br>
            <a:r>
              <a:rPr lang="uk-UA" dirty="0" smtClean="0"/>
              <a:t/>
            </a:r>
            <a:br>
              <a:rPr lang="uk-UA" dirty="0" smtClean="0"/>
            </a:br>
            <a:r>
              <a:rPr lang="uk-UA" dirty="0"/>
              <a:t/>
            </a:r>
            <a:br>
              <a:rPr lang="uk-UA" dirty="0"/>
            </a:br>
            <a:r>
              <a:rPr lang="uk-UA" dirty="0" smtClean="0"/>
              <a:t/>
            </a:r>
            <a:br>
              <a:rPr lang="uk-UA" dirty="0" smtClean="0"/>
            </a:br>
            <a:r>
              <a:rPr lang="uk-UA" dirty="0" smtClean="0"/>
              <a:t>______________</a:t>
            </a:r>
            <a:r>
              <a:rPr lang="uk-UA" i="1" u="sng" dirty="0" smtClean="0"/>
              <a:t>ДЯКУЮ ЗА УВАГУ!!!</a:t>
            </a:r>
            <a:endParaRPr lang="uk-UA" i="1" u="sng" dirty="0"/>
          </a:p>
        </p:txBody>
      </p:sp>
      <p:sp>
        <p:nvSpPr>
          <p:cNvPr id="3" name="Объект 2"/>
          <p:cNvSpPr>
            <a:spLocks noGrp="1"/>
          </p:cNvSpPr>
          <p:nvPr>
            <p:ph idx="1"/>
          </p:nvPr>
        </p:nvSpPr>
        <p:spPr>
          <a:xfrm flipV="1">
            <a:off x="9989389" y="6599207"/>
            <a:ext cx="60464" cy="103517"/>
          </a:xfrm>
        </p:spPr>
        <p:txBody>
          <a:bodyPr>
            <a:normAutofit fontScale="25000" lnSpcReduction="20000"/>
          </a:bodyPr>
          <a:lstStyle/>
          <a:p>
            <a:endParaRPr lang="uk-UA" dirty="0"/>
          </a:p>
        </p:txBody>
      </p:sp>
    </p:spTree>
    <p:extLst>
      <p:ext uri="{BB962C8B-B14F-4D97-AF65-F5344CB8AC3E}">
        <p14:creationId xmlns:p14="http://schemas.microsoft.com/office/powerpoint/2010/main" val="189776690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99727" y="4044463"/>
            <a:ext cx="3380903" cy="2602522"/>
          </a:xfrm>
        </p:spPr>
        <p:txBody>
          <a:bodyPr/>
          <a:lstStyle/>
          <a:p>
            <a:r>
              <a:rPr lang="ru-RU" sz="1800" b="1" i="1" u="sng" dirty="0" smtClean="0"/>
              <a:t>           </a:t>
            </a:r>
            <a:r>
              <a:rPr lang="ru-RU" sz="1800" b="1" i="1" u="sng" dirty="0" err="1" smtClean="0"/>
              <a:t>Правління</a:t>
            </a:r>
            <a:r>
              <a:rPr lang="ru-RU" sz="1800" b="1" i="1" u="sng" dirty="0" smtClean="0"/>
              <a:t/>
            </a:r>
            <a:br>
              <a:rPr lang="ru-RU" sz="1800" b="1" i="1" u="sng" dirty="0" smtClean="0"/>
            </a:br>
            <a:r>
              <a:rPr lang="ru-RU" sz="1800" dirty="0"/>
              <a:t>	1558-1603</a:t>
            </a:r>
            <a:br>
              <a:rPr lang="ru-RU" sz="1800" dirty="0"/>
            </a:br>
            <a:r>
              <a:rPr lang="ru-RU" sz="1800" dirty="0"/>
              <a:t> </a:t>
            </a:r>
            <a:r>
              <a:rPr lang="ru-RU" sz="1800" dirty="0" smtClean="0"/>
              <a:t>         </a:t>
            </a:r>
            <a:r>
              <a:rPr lang="ru-RU" sz="1800" b="1" i="1" u="sng" dirty="0" err="1" smtClean="0"/>
              <a:t>Коронація</a:t>
            </a:r>
            <a:r>
              <a:rPr lang="ru-RU" sz="1800" b="1" i="1" u="sng" dirty="0" smtClean="0"/>
              <a:t> </a:t>
            </a:r>
            <a:br>
              <a:rPr lang="ru-RU" sz="1800" b="1" i="1" u="sng" dirty="0" smtClean="0"/>
            </a:br>
            <a:r>
              <a:rPr lang="ru-RU" sz="1800" dirty="0"/>
              <a:t>	15 </a:t>
            </a:r>
            <a:r>
              <a:rPr lang="ru-RU" sz="1800" dirty="0" err="1"/>
              <a:t>січня</a:t>
            </a:r>
            <a:r>
              <a:rPr lang="ru-RU" sz="1800" dirty="0"/>
              <a:t> 1559</a:t>
            </a:r>
            <a:br>
              <a:rPr lang="ru-RU" sz="1800" dirty="0"/>
            </a:br>
            <a:r>
              <a:rPr lang="ru-RU" sz="1800" b="1" i="1" u="sng" dirty="0" err="1"/>
              <a:t>Попередник</a:t>
            </a:r>
            <a:r>
              <a:rPr lang="ru-RU" sz="1800" b="1" i="1" u="sng" dirty="0"/>
              <a:t> </a:t>
            </a:r>
            <a:r>
              <a:rPr lang="ru-RU" sz="1800" dirty="0"/>
              <a:t>	</a:t>
            </a:r>
            <a:r>
              <a:rPr lang="ru-RU" sz="1800" dirty="0" err="1"/>
              <a:t>Марія</a:t>
            </a:r>
            <a:r>
              <a:rPr lang="ru-RU" sz="1800" dirty="0"/>
              <a:t> </a:t>
            </a:r>
            <a:r>
              <a:rPr lang="ru-RU" sz="1800" dirty="0" smtClean="0"/>
              <a:t>I</a:t>
            </a:r>
            <a:r>
              <a:rPr lang="ru-RU" sz="1800" dirty="0"/>
              <a:t/>
            </a:r>
            <a:br>
              <a:rPr lang="ru-RU" sz="1800" dirty="0"/>
            </a:br>
            <a:r>
              <a:rPr lang="ru-RU" sz="1800" b="1" i="1" u="sng" dirty="0" err="1"/>
              <a:t>Наступник</a:t>
            </a:r>
            <a:r>
              <a:rPr lang="ru-RU" sz="1800" dirty="0"/>
              <a:t> 	</a:t>
            </a:r>
            <a:r>
              <a:rPr lang="ru-RU" sz="1800" dirty="0" err="1"/>
              <a:t>Яків</a:t>
            </a:r>
            <a:r>
              <a:rPr lang="ru-RU" sz="1800" dirty="0"/>
              <a:t> I</a:t>
            </a:r>
            <a:br>
              <a:rPr lang="ru-RU" sz="1800" dirty="0"/>
            </a:br>
            <a:r>
              <a:rPr lang="ru-RU" sz="1800" b="1" i="1" u="sng" dirty="0" err="1"/>
              <a:t>Інші</a:t>
            </a:r>
            <a:r>
              <a:rPr lang="ru-RU" sz="1800" b="1" i="1" u="sng" dirty="0"/>
              <a:t> </a:t>
            </a:r>
            <a:r>
              <a:rPr lang="ru-RU" sz="1800" b="1" i="1" u="sng" dirty="0" err="1"/>
              <a:t>титули</a:t>
            </a:r>
            <a:r>
              <a:rPr lang="ru-RU" sz="1800" b="1" i="1" u="sng" dirty="0"/>
              <a:t> </a:t>
            </a:r>
            <a:r>
              <a:rPr lang="ru-RU" sz="1800" dirty="0"/>
              <a:t>	Королева </a:t>
            </a:r>
            <a:r>
              <a:rPr lang="ru-RU" sz="1800" dirty="0" err="1"/>
              <a:t>Франції</a:t>
            </a:r>
            <a:r>
              <a:rPr lang="ru-RU" sz="1800" dirty="0"/>
              <a:t/>
            </a:r>
            <a:br>
              <a:rPr lang="ru-RU" sz="1800" dirty="0"/>
            </a:br>
            <a:r>
              <a:rPr lang="ru-RU" sz="1800" dirty="0"/>
              <a:t>Королева </a:t>
            </a:r>
            <a:r>
              <a:rPr lang="ru-RU" sz="1800" dirty="0" err="1"/>
              <a:t>Ірландії</a:t>
            </a:r>
            <a:endParaRPr lang="uk-UA" sz="1800" dirty="0"/>
          </a:p>
        </p:txBody>
      </p:sp>
      <p:sp>
        <p:nvSpPr>
          <p:cNvPr id="3" name="Объект 2"/>
          <p:cNvSpPr>
            <a:spLocks noGrp="1"/>
          </p:cNvSpPr>
          <p:nvPr>
            <p:ph idx="1"/>
          </p:nvPr>
        </p:nvSpPr>
        <p:spPr>
          <a:xfrm>
            <a:off x="0" y="0"/>
            <a:ext cx="8440615" cy="6858000"/>
          </a:xfrm>
        </p:spPr>
        <p:txBody>
          <a:bodyPr>
            <a:normAutofit fontScale="77500" lnSpcReduction="20000"/>
          </a:bodyPr>
          <a:lstStyle/>
          <a:p>
            <a:r>
              <a:rPr lang="uk-UA" sz="2800" b="1" i="1" u="sng" dirty="0">
                <a:solidFill>
                  <a:schemeClr val="tx2">
                    <a:lumMod val="75000"/>
                  </a:schemeClr>
                </a:solidFill>
              </a:rPr>
              <a:t>Єлизавета </a:t>
            </a:r>
            <a:r>
              <a:rPr lang="en-US" sz="2800" b="1" i="1" u="sng" dirty="0">
                <a:solidFill>
                  <a:schemeClr val="tx2">
                    <a:lumMod val="75000"/>
                  </a:schemeClr>
                </a:solidFill>
              </a:rPr>
              <a:t>I (</a:t>
            </a:r>
            <a:r>
              <a:rPr lang="uk-UA" sz="2800" b="1" i="1" u="sng" dirty="0">
                <a:solidFill>
                  <a:schemeClr val="tx2">
                    <a:lumMod val="75000"/>
                  </a:schemeClr>
                </a:solidFill>
              </a:rPr>
              <a:t>королева Англії</a:t>
            </a:r>
            <a:r>
              <a:rPr lang="uk-UA" sz="2800" b="1" i="1" u="sng" dirty="0" smtClean="0">
                <a:solidFill>
                  <a:schemeClr val="tx2">
                    <a:lumMod val="75000"/>
                  </a:schemeClr>
                </a:solidFill>
              </a:rPr>
              <a:t>)</a:t>
            </a:r>
          </a:p>
          <a:p>
            <a:r>
              <a:rPr lang="uk-UA" sz="2800" dirty="0" err="1">
                <a:solidFill>
                  <a:schemeClr val="accent5">
                    <a:lumMod val="60000"/>
                    <a:lumOff val="40000"/>
                  </a:schemeClr>
                </a:solidFill>
              </a:rPr>
              <a:t>Єлизаве́та</a:t>
            </a:r>
            <a:r>
              <a:rPr lang="uk-UA" sz="2800" dirty="0">
                <a:solidFill>
                  <a:schemeClr val="accent5">
                    <a:lumMod val="60000"/>
                    <a:lumOff val="40000"/>
                  </a:schemeClr>
                </a:solidFill>
              </a:rPr>
              <a:t> </a:t>
            </a:r>
            <a:r>
              <a:rPr lang="en-US" sz="2800" dirty="0">
                <a:solidFill>
                  <a:schemeClr val="accent5">
                    <a:lumMod val="60000"/>
                    <a:lumOff val="40000"/>
                  </a:schemeClr>
                </a:solidFill>
              </a:rPr>
              <a:t>I (</a:t>
            </a:r>
            <a:r>
              <a:rPr lang="uk-UA" sz="2800" dirty="0" err="1">
                <a:solidFill>
                  <a:schemeClr val="accent5">
                    <a:lumMod val="60000"/>
                    <a:lumOff val="40000"/>
                  </a:schemeClr>
                </a:solidFill>
              </a:rPr>
              <a:t>англ</a:t>
            </a:r>
            <a:r>
              <a:rPr lang="uk-UA" sz="2800" dirty="0">
                <a:solidFill>
                  <a:schemeClr val="accent5">
                    <a:lumMod val="60000"/>
                    <a:lumOff val="40000"/>
                  </a:schemeClr>
                </a:solidFill>
              </a:rPr>
              <a:t>. </a:t>
            </a:r>
            <a:r>
              <a:rPr lang="en-US" sz="2800" dirty="0">
                <a:solidFill>
                  <a:schemeClr val="accent5">
                    <a:lumMod val="60000"/>
                    <a:lumOff val="40000"/>
                  </a:schemeClr>
                </a:solidFill>
              </a:rPr>
              <a:t>Elizabeth I of England, *7 </a:t>
            </a:r>
            <a:r>
              <a:rPr lang="uk-UA" sz="2800" dirty="0">
                <a:solidFill>
                  <a:schemeClr val="accent5">
                    <a:lumMod val="60000"/>
                    <a:lumOff val="40000"/>
                  </a:schemeClr>
                </a:solidFill>
              </a:rPr>
              <a:t>вересня 1533 - 24 березня 1603) — королева Англії та Ірландії між 1558 та 1603 роками, відома також як королева-дівиця, </a:t>
            </a:r>
            <a:r>
              <a:rPr lang="uk-UA" sz="2800" dirty="0" err="1">
                <a:solidFill>
                  <a:schemeClr val="accent5">
                    <a:lumMod val="60000"/>
                    <a:lumOff val="40000"/>
                  </a:schemeClr>
                </a:solidFill>
              </a:rPr>
              <a:t>Глоріана</a:t>
            </a:r>
            <a:r>
              <a:rPr lang="uk-UA" sz="2800" dirty="0">
                <a:solidFill>
                  <a:schemeClr val="accent5">
                    <a:lumMod val="60000"/>
                    <a:lumOff val="40000"/>
                  </a:schemeClr>
                </a:solidFill>
              </a:rPr>
              <a:t> та Добра королева </a:t>
            </a:r>
            <a:r>
              <a:rPr lang="uk-UA" sz="2800" dirty="0" err="1">
                <a:solidFill>
                  <a:schemeClr val="accent5">
                    <a:lumMod val="60000"/>
                    <a:lumOff val="40000"/>
                  </a:schemeClr>
                </a:solidFill>
              </a:rPr>
              <a:t>Бесс</a:t>
            </a:r>
            <a:r>
              <a:rPr lang="uk-UA" sz="2800" dirty="0">
                <a:solidFill>
                  <a:schemeClr val="accent5">
                    <a:lumMod val="60000"/>
                    <a:lumOff val="40000"/>
                  </a:schemeClr>
                </a:solidFill>
              </a:rPr>
              <a:t>. За час її правління, особливо завдяки перемозі над Іспанською Армадою, Англія перетворилася з другорядної держави на периферії Європи у володаря морських просторів.</a:t>
            </a:r>
          </a:p>
          <a:p>
            <a:endParaRPr lang="uk-UA" sz="2800" dirty="0">
              <a:solidFill>
                <a:schemeClr val="accent5">
                  <a:lumMod val="60000"/>
                  <a:lumOff val="40000"/>
                </a:schemeClr>
              </a:solidFill>
            </a:endParaRPr>
          </a:p>
          <a:p>
            <a:r>
              <a:rPr lang="uk-UA" sz="2800" dirty="0">
                <a:solidFill>
                  <a:schemeClr val="accent5">
                    <a:lumMod val="60000"/>
                    <a:lumOff val="40000"/>
                  </a:schemeClr>
                </a:solidFill>
              </a:rPr>
              <a:t>Єлизавета була 5-м й останнім монархом із династії Тюдорів, донькою короля Генріха </a:t>
            </a:r>
            <a:r>
              <a:rPr lang="en-US" sz="2800" dirty="0">
                <a:solidFill>
                  <a:schemeClr val="accent5">
                    <a:lumMod val="60000"/>
                    <a:lumOff val="40000"/>
                  </a:schemeClr>
                </a:solidFill>
              </a:rPr>
              <a:t>VIII. </a:t>
            </a:r>
            <a:r>
              <a:rPr lang="uk-UA" sz="2800" dirty="0">
                <a:solidFill>
                  <a:schemeClr val="accent5">
                    <a:lumMod val="60000"/>
                    <a:lumOff val="40000"/>
                  </a:schemeClr>
                </a:solidFill>
              </a:rPr>
              <a:t>При народженні Єлизавета отримала титул принцеси, але після страти її матері, королеви Анни </a:t>
            </a:r>
            <a:r>
              <a:rPr lang="uk-UA" sz="2800" dirty="0" err="1">
                <a:solidFill>
                  <a:schemeClr val="accent5">
                    <a:lumMod val="60000"/>
                    <a:lumOff val="40000"/>
                  </a:schemeClr>
                </a:solidFill>
              </a:rPr>
              <a:t>Болейн</a:t>
            </a:r>
            <a:r>
              <a:rPr lang="uk-UA" sz="2800" dirty="0">
                <a:solidFill>
                  <a:schemeClr val="accent5">
                    <a:lumMod val="60000"/>
                    <a:lumOff val="40000"/>
                  </a:schemeClr>
                </a:solidFill>
              </a:rPr>
              <a:t>, була оголошена </a:t>
            </a:r>
            <a:r>
              <a:rPr lang="uk-UA" sz="2800" dirty="0" err="1">
                <a:solidFill>
                  <a:schemeClr val="accent5">
                    <a:lumMod val="60000"/>
                    <a:lumOff val="40000"/>
                  </a:schemeClr>
                </a:solidFill>
              </a:rPr>
              <a:t>неправонародженою</a:t>
            </a:r>
            <a:r>
              <a:rPr lang="uk-UA" sz="2800" dirty="0">
                <a:solidFill>
                  <a:schemeClr val="accent5">
                    <a:lumMod val="60000"/>
                    <a:lumOff val="40000"/>
                  </a:schemeClr>
                </a:solidFill>
              </a:rPr>
              <a:t>. Можливо саме через це її брат Едуард </a:t>
            </a:r>
            <a:r>
              <a:rPr lang="en-US" sz="2800" dirty="0">
                <a:solidFill>
                  <a:schemeClr val="accent5">
                    <a:lumMod val="60000"/>
                    <a:lumOff val="40000"/>
                  </a:schemeClr>
                </a:solidFill>
              </a:rPr>
              <a:t>VI </a:t>
            </a:r>
            <a:r>
              <a:rPr lang="uk-UA" sz="2800" dirty="0">
                <a:solidFill>
                  <a:schemeClr val="accent5">
                    <a:lumMod val="60000"/>
                    <a:lumOff val="40000"/>
                  </a:schemeClr>
                </a:solidFill>
              </a:rPr>
              <a:t>позбавив сестру спадку. Проте його заповіт був анульований Третім законом про спадщину, виданим англійським парламентом 1543 року, який зробив Єлизавету першою в черзі престолонаслідування в разі смерті Марії </a:t>
            </a:r>
            <a:r>
              <a:rPr lang="en-US" sz="2800" dirty="0">
                <a:solidFill>
                  <a:schemeClr val="accent5">
                    <a:lumMod val="60000"/>
                    <a:lumOff val="40000"/>
                  </a:schemeClr>
                </a:solidFill>
              </a:rPr>
              <a:t>I </a:t>
            </a:r>
            <a:r>
              <a:rPr lang="uk-UA" sz="2800" dirty="0">
                <a:solidFill>
                  <a:schemeClr val="accent5">
                    <a:lumMod val="60000"/>
                    <a:lumOff val="40000"/>
                  </a:schemeClr>
                </a:solidFill>
              </a:rPr>
              <a:t>Кривавої без спадкоємця. Під час правління Марії </a:t>
            </a:r>
            <a:r>
              <a:rPr lang="en-US" sz="2800" dirty="0">
                <a:solidFill>
                  <a:schemeClr val="accent5">
                    <a:lumMod val="60000"/>
                    <a:lumOff val="40000"/>
                  </a:schemeClr>
                </a:solidFill>
              </a:rPr>
              <a:t>I, </a:t>
            </a:r>
            <a:r>
              <a:rPr lang="uk-UA" sz="2800" dirty="0">
                <a:solidFill>
                  <a:schemeClr val="accent5">
                    <a:lumMod val="60000"/>
                    <a:lumOff val="40000"/>
                  </a:schemeClr>
                </a:solidFill>
              </a:rPr>
              <a:t>Єлизавета провела близько року ув'язненою за звинуваченнями в зраді, політичних інтригах проти Марії </a:t>
            </a:r>
            <a:r>
              <a:rPr lang="en-US" sz="2800" dirty="0">
                <a:solidFill>
                  <a:schemeClr val="accent5">
                    <a:lumMod val="60000"/>
                    <a:lumOff val="40000"/>
                  </a:schemeClr>
                </a:solidFill>
              </a:rPr>
              <a:t>I, </a:t>
            </a:r>
            <a:r>
              <a:rPr lang="uk-UA" sz="2800" dirty="0">
                <a:solidFill>
                  <a:schemeClr val="accent5">
                    <a:lumMod val="60000"/>
                    <a:lumOff val="40000"/>
                  </a:schemeClr>
                </a:solidFill>
              </a:rPr>
              <a:t>та допомозі протестантській церкві.</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9727" y="193431"/>
            <a:ext cx="3041904" cy="3657600"/>
          </a:xfrm>
          <a:prstGeom prst="rect">
            <a:avLst/>
          </a:prstGeom>
        </p:spPr>
      </p:pic>
    </p:spTree>
    <p:extLst>
      <p:ext uri="{BB962C8B-B14F-4D97-AF65-F5344CB8AC3E}">
        <p14:creationId xmlns:p14="http://schemas.microsoft.com/office/powerpoint/2010/main" val="34083601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H="1" flipV="1">
            <a:off x="9445925" y="2201175"/>
            <a:ext cx="2475781" cy="4398033"/>
          </a:xfrm>
        </p:spPr>
        <p:txBody>
          <a:bodyPr/>
          <a:lstStyle/>
          <a:p>
            <a:r>
              <a:rPr lang="ru-RU" sz="2800" dirty="0">
                <a:solidFill>
                  <a:srgbClr val="00B0F0"/>
                </a:solidFill>
              </a:rPr>
              <a:t>Єлизаветині </a:t>
            </a:r>
            <a:r>
              <a:rPr lang="en-US" sz="2800" dirty="0" smtClean="0">
                <a:solidFill>
                  <a:srgbClr val="00B0F0"/>
                </a:solidFill>
              </a:rPr>
              <a:t>        </a:t>
            </a:r>
            <a:br>
              <a:rPr lang="en-US" sz="2800" dirty="0" smtClean="0">
                <a:solidFill>
                  <a:srgbClr val="00B0F0"/>
                </a:solidFill>
              </a:rPr>
            </a:br>
            <a:r>
              <a:rPr lang="en-US" sz="2800" dirty="0" smtClean="0">
                <a:solidFill>
                  <a:srgbClr val="00B0F0"/>
                </a:solidFill>
              </a:rPr>
              <a:t>    </a:t>
            </a:r>
            <a:r>
              <a:rPr lang="ru-RU" sz="2800" dirty="0" smtClean="0">
                <a:solidFill>
                  <a:srgbClr val="00B0F0"/>
                </a:solidFill>
              </a:rPr>
              <a:t>батьки</a:t>
            </a:r>
            <a:r>
              <a:rPr lang="ru-RU" sz="2800" dirty="0">
                <a:solidFill>
                  <a:srgbClr val="00B0F0"/>
                </a:solidFill>
              </a:rPr>
              <a:t>, </a:t>
            </a:r>
            <a:r>
              <a:rPr lang="en-US" sz="2800" dirty="0" smtClean="0">
                <a:solidFill>
                  <a:srgbClr val="00B0F0"/>
                </a:solidFill>
              </a:rPr>
              <a:t>                 </a:t>
            </a:r>
            <a:br>
              <a:rPr lang="en-US" sz="2800" dirty="0" smtClean="0">
                <a:solidFill>
                  <a:srgbClr val="00B0F0"/>
                </a:solidFill>
              </a:rPr>
            </a:br>
            <a:r>
              <a:rPr lang="ru-RU" sz="2800" dirty="0" smtClean="0">
                <a:solidFill>
                  <a:srgbClr val="00B0F0"/>
                </a:solidFill>
              </a:rPr>
              <a:t>Генріх </a:t>
            </a:r>
            <a:r>
              <a:rPr lang="ru-RU" sz="2800" dirty="0">
                <a:solidFill>
                  <a:srgbClr val="00B0F0"/>
                </a:solidFill>
              </a:rPr>
              <a:t>VIII і </a:t>
            </a:r>
            <a:r>
              <a:rPr lang="en-US" sz="2800" dirty="0" smtClean="0">
                <a:solidFill>
                  <a:srgbClr val="00B0F0"/>
                </a:solidFill>
              </a:rPr>
              <a:t>      </a:t>
            </a:r>
            <a:r>
              <a:rPr lang="ru-RU" sz="2800" dirty="0" smtClean="0">
                <a:solidFill>
                  <a:srgbClr val="00B0F0"/>
                </a:solidFill>
              </a:rPr>
              <a:t>Анна </a:t>
            </a:r>
            <a:r>
              <a:rPr lang="en-US" sz="2800" dirty="0" smtClean="0">
                <a:solidFill>
                  <a:srgbClr val="00B0F0"/>
                </a:solidFill>
              </a:rPr>
              <a:t>      </a:t>
            </a:r>
            <a:r>
              <a:rPr lang="ru-RU" sz="2800" dirty="0" smtClean="0">
                <a:solidFill>
                  <a:srgbClr val="00B0F0"/>
                </a:solidFill>
              </a:rPr>
              <a:t>Болейн</a:t>
            </a:r>
            <a:endParaRPr lang="uk-UA" sz="2800" dirty="0">
              <a:solidFill>
                <a:srgbClr val="00B0F0"/>
              </a:solidFill>
            </a:endParaRPr>
          </a:p>
        </p:txBody>
      </p:sp>
      <p:sp>
        <p:nvSpPr>
          <p:cNvPr id="3" name="Объект 2"/>
          <p:cNvSpPr>
            <a:spLocks noGrp="1"/>
          </p:cNvSpPr>
          <p:nvPr>
            <p:ph idx="1"/>
          </p:nvPr>
        </p:nvSpPr>
        <p:spPr>
          <a:xfrm>
            <a:off x="0" y="0"/>
            <a:ext cx="9445925" cy="6858000"/>
          </a:xfrm>
        </p:spPr>
        <p:txBody>
          <a:bodyPr>
            <a:normAutofit/>
          </a:bodyPr>
          <a:lstStyle/>
          <a:p>
            <a:r>
              <a:rPr lang="uk-UA" i="1" u="sng" dirty="0">
                <a:solidFill>
                  <a:schemeClr val="tx2">
                    <a:lumMod val="75000"/>
                  </a:schemeClr>
                </a:solidFill>
              </a:rPr>
              <a:t>Раннє життя</a:t>
            </a:r>
            <a:endParaRPr lang="en-US" i="1" u="sng" dirty="0">
              <a:solidFill>
                <a:schemeClr val="tx2">
                  <a:lumMod val="75000"/>
                </a:schemeClr>
              </a:solidFill>
            </a:endParaRPr>
          </a:p>
          <a:p>
            <a:r>
              <a:rPr lang="uk-UA" dirty="0" smtClean="0">
                <a:solidFill>
                  <a:schemeClr val="accent5">
                    <a:lumMod val="60000"/>
                    <a:lumOff val="40000"/>
                  </a:schemeClr>
                </a:solidFill>
              </a:rPr>
              <a:t>Єлизавета </a:t>
            </a:r>
            <a:r>
              <a:rPr lang="uk-UA" dirty="0">
                <a:solidFill>
                  <a:schemeClr val="accent5">
                    <a:lumMod val="60000"/>
                    <a:lumOff val="40000"/>
                  </a:schemeClr>
                </a:solidFill>
              </a:rPr>
              <a:t>народилась у Палаці </a:t>
            </a:r>
            <a:r>
              <a:rPr lang="uk-UA" dirty="0" err="1">
                <a:solidFill>
                  <a:schemeClr val="accent5">
                    <a:lumMod val="60000"/>
                    <a:lumOff val="40000"/>
                  </a:schemeClr>
                </a:solidFill>
              </a:rPr>
              <a:t>Пласентія</a:t>
            </a:r>
            <a:r>
              <a:rPr lang="uk-UA" dirty="0">
                <a:solidFill>
                  <a:schemeClr val="accent5">
                    <a:lumMod val="60000"/>
                    <a:lumOff val="40000"/>
                  </a:schemeClr>
                </a:solidFill>
              </a:rPr>
              <a:t> в Палаті Дів 7 вересня 1533 року між третьою і четвертою годиною дня. Її назвали в честь її бабусь як з материнського так і з батьківського боку — Єлизавети Йоркської та Єлизавети Говард. Вона була другою донькою Генріха </a:t>
            </a:r>
            <a:r>
              <a:rPr lang="en-US" dirty="0">
                <a:solidFill>
                  <a:schemeClr val="accent5">
                    <a:lumMod val="60000"/>
                    <a:lumOff val="40000"/>
                  </a:schemeClr>
                </a:solidFill>
              </a:rPr>
              <a:t>VIII, </a:t>
            </a:r>
            <a:r>
              <a:rPr lang="uk-UA" dirty="0">
                <a:solidFill>
                  <a:schemeClr val="accent5">
                    <a:lumMod val="60000"/>
                    <a:lumOff val="40000"/>
                  </a:schemeClr>
                </a:solidFill>
              </a:rPr>
              <a:t>яка не померла в ранньому дитинстві; </a:t>
            </a:r>
            <a:r>
              <a:rPr lang="uk-UA" dirty="0" smtClean="0">
                <a:solidFill>
                  <a:schemeClr val="accent5">
                    <a:lumMod val="60000"/>
                    <a:lumOff val="40000"/>
                  </a:schemeClr>
                </a:solidFill>
              </a:rPr>
              <a:t>При </a:t>
            </a:r>
            <a:r>
              <a:rPr lang="uk-UA" dirty="0">
                <a:solidFill>
                  <a:schemeClr val="accent5">
                    <a:lumMod val="60000"/>
                    <a:lumOff val="40000"/>
                  </a:schemeClr>
                </a:solidFill>
              </a:rPr>
              <a:t>народженні Єлизавета стала спадкоємицею престолу Англії. Її старша сестра Марія втратила позицію законного спадкоємця, коли Генріх анулював шлюб із матір'ю Марії, Катериною Арагонською, щоб одружитись з Анною. Король Генріх </a:t>
            </a:r>
            <a:r>
              <a:rPr lang="en-US" dirty="0">
                <a:solidFill>
                  <a:schemeClr val="accent5">
                    <a:lumMod val="60000"/>
                    <a:lumOff val="40000"/>
                  </a:schemeClr>
                </a:solidFill>
              </a:rPr>
              <a:t>VIII </a:t>
            </a:r>
            <a:r>
              <a:rPr lang="uk-UA" dirty="0">
                <a:solidFill>
                  <a:schemeClr val="accent5">
                    <a:lumMod val="60000"/>
                    <a:lumOff val="40000"/>
                  </a:schemeClr>
                </a:solidFill>
              </a:rPr>
              <a:t>до відчаю прагнув законного сина, щоб забезпечити неперервність династії </a:t>
            </a:r>
            <a:r>
              <a:rPr lang="uk-UA" dirty="0" smtClean="0">
                <a:solidFill>
                  <a:schemeClr val="accent5">
                    <a:lumMod val="60000"/>
                    <a:lumOff val="40000"/>
                  </a:schemeClr>
                </a:solidFill>
              </a:rPr>
              <a:t>Тюдорів</a:t>
            </a:r>
            <a:r>
              <a:rPr lang="en-US" dirty="0" smtClean="0">
                <a:solidFill>
                  <a:schemeClr val="accent5">
                    <a:lumMod val="60000"/>
                    <a:lumOff val="40000"/>
                  </a:schemeClr>
                </a:solidFill>
              </a:rPr>
              <a:t>.</a:t>
            </a:r>
          </a:p>
          <a:p>
            <a:endParaRPr lang="en-US" dirty="0">
              <a:solidFill>
                <a:schemeClr val="accent5">
                  <a:lumMod val="60000"/>
                  <a:lumOff val="40000"/>
                </a:schemeClr>
              </a:solidFill>
            </a:endParaRPr>
          </a:p>
          <a:p>
            <a:endParaRPr lang="en-US" dirty="0" smtClean="0">
              <a:solidFill>
                <a:schemeClr val="accent5">
                  <a:lumMod val="60000"/>
                  <a:lumOff val="40000"/>
                </a:schemeClr>
              </a:solidFill>
            </a:endParaRPr>
          </a:p>
          <a:p>
            <a:r>
              <a:rPr lang="uk-UA" dirty="0" smtClean="0">
                <a:solidFill>
                  <a:schemeClr val="accent5">
                    <a:lumMod val="60000"/>
                    <a:lumOff val="40000"/>
                  </a:schemeClr>
                </a:solidFill>
              </a:rPr>
              <a:t> Генріх </a:t>
            </a:r>
            <a:r>
              <a:rPr lang="en-US" dirty="0">
                <a:solidFill>
                  <a:schemeClr val="accent5">
                    <a:lumMod val="60000"/>
                    <a:lumOff val="40000"/>
                  </a:schemeClr>
                </a:solidFill>
              </a:rPr>
              <a:t>VIII </a:t>
            </a:r>
            <a:r>
              <a:rPr lang="uk-UA" dirty="0">
                <a:solidFill>
                  <a:schemeClr val="accent5">
                    <a:lumMod val="60000"/>
                    <a:lumOff val="40000"/>
                  </a:schemeClr>
                </a:solidFill>
              </a:rPr>
              <a:t>помер 1547 року, коли Єлизаветі було 13, а престол успадкував її зведений брат Едуард </a:t>
            </a:r>
            <a:r>
              <a:rPr lang="en-US" dirty="0">
                <a:solidFill>
                  <a:schemeClr val="accent5">
                    <a:lumMod val="60000"/>
                    <a:lumOff val="40000"/>
                  </a:schemeClr>
                </a:solidFill>
              </a:rPr>
              <a:t>VI. </a:t>
            </a:r>
            <a:r>
              <a:rPr lang="uk-UA" dirty="0">
                <a:solidFill>
                  <a:schemeClr val="accent5">
                    <a:lumMod val="60000"/>
                    <a:lumOff val="40000"/>
                  </a:schemeClr>
                </a:solidFill>
              </a:rPr>
              <a:t>Катерина </a:t>
            </a:r>
            <a:r>
              <a:rPr lang="uk-UA" dirty="0" err="1">
                <a:solidFill>
                  <a:schemeClr val="accent5">
                    <a:lumMod val="60000"/>
                    <a:lumOff val="40000"/>
                  </a:schemeClr>
                </a:solidFill>
              </a:rPr>
              <a:t>Парр</a:t>
            </a:r>
            <a:r>
              <a:rPr lang="uk-UA" dirty="0">
                <a:solidFill>
                  <a:schemeClr val="accent5">
                    <a:lumMod val="60000"/>
                    <a:lumOff val="40000"/>
                  </a:schemeClr>
                </a:solidFill>
              </a:rPr>
              <a:t>, остання дружина Генріха, незабаром вийшла заміж за Томаса </a:t>
            </a:r>
            <a:r>
              <a:rPr lang="uk-UA" dirty="0" err="1" smtClean="0">
                <a:solidFill>
                  <a:schemeClr val="accent5">
                    <a:lumMod val="60000"/>
                    <a:lumOff val="40000"/>
                  </a:schemeClr>
                </a:solidFill>
              </a:rPr>
              <a:t>Сеймура</a:t>
            </a:r>
            <a:endParaRPr lang="uk-UA" dirty="0">
              <a:solidFill>
                <a:schemeClr val="accent5">
                  <a:lumMod val="60000"/>
                  <a:lumOff val="40000"/>
                </a:schemeClr>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68287" y="179721"/>
            <a:ext cx="2743200" cy="2021453"/>
          </a:xfrm>
          <a:prstGeom prst="rect">
            <a:avLst/>
          </a:prstGeom>
        </p:spPr>
      </p:pic>
    </p:spTree>
    <p:extLst>
      <p:ext uri="{BB962C8B-B14F-4D97-AF65-F5344CB8AC3E}">
        <p14:creationId xmlns:p14="http://schemas.microsoft.com/office/powerpoint/2010/main" val="425472580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95759" y="3933483"/>
            <a:ext cx="2996242" cy="2924517"/>
          </a:xfrm>
        </p:spPr>
        <p:txBody>
          <a:bodyPr/>
          <a:lstStyle/>
          <a:p>
            <a:r>
              <a:rPr lang="en-US" sz="2000" dirty="0" smtClean="0">
                <a:solidFill>
                  <a:srgbClr val="00B0F0"/>
                </a:solidFill>
              </a:rPr>
              <a:t>    </a:t>
            </a:r>
            <a:r>
              <a:rPr lang="ru-RU" sz="2000" dirty="0" err="1" smtClean="0">
                <a:solidFill>
                  <a:srgbClr val="00B0F0"/>
                </a:solidFill>
              </a:rPr>
              <a:t>Марія</a:t>
            </a:r>
            <a:r>
              <a:rPr lang="ru-RU" sz="2000" dirty="0">
                <a:solidFill>
                  <a:srgbClr val="00B0F0"/>
                </a:solidFill>
              </a:rPr>
              <a:t>, королева </a:t>
            </a:r>
            <a:r>
              <a:rPr lang="en-US" sz="2000" dirty="0" smtClean="0">
                <a:solidFill>
                  <a:srgbClr val="00B0F0"/>
                </a:solidFill>
              </a:rPr>
              <a:t>        </a:t>
            </a:r>
            <a:r>
              <a:rPr lang="ru-RU" sz="2000" dirty="0" err="1" smtClean="0">
                <a:solidFill>
                  <a:srgbClr val="00B0F0"/>
                </a:solidFill>
              </a:rPr>
              <a:t>Шотландії</a:t>
            </a:r>
            <a:r>
              <a:rPr lang="ru-RU" sz="2000" dirty="0">
                <a:solidFill>
                  <a:srgbClr val="00B0F0"/>
                </a:solidFill>
              </a:rPr>
              <a:t>, стала </a:t>
            </a:r>
            <a:r>
              <a:rPr lang="en-US" sz="2000" dirty="0" smtClean="0">
                <a:solidFill>
                  <a:srgbClr val="00B0F0"/>
                </a:solidFill>
              </a:rPr>
              <a:t>      </a:t>
            </a:r>
            <a:r>
              <a:rPr lang="ru-RU" sz="2000" dirty="0" err="1" smtClean="0">
                <a:solidFill>
                  <a:srgbClr val="00B0F0"/>
                </a:solidFill>
              </a:rPr>
              <a:t>однією</a:t>
            </a:r>
            <a:r>
              <a:rPr lang="ru-RU" sz="2000" dirty="0" smtClean="0">
                <a:solidFill>
                  <a:srgbClr val="00B0F0"/>
                </a:solidFill>
              </a:rPr>
              <a:t> </a:t>
            </a:r>
            <a:r>
              <a:rPr lang="ru-RU" sz="2000" dirty="0">
                <a:solidFill>
                  <a:srgbClr val="00B0F0"/>
                </a:solidFill>
              </a:rPr>
              <a:t>з </a:t>
            </a:r>
            <a:r>
              <a:rPr lang="ru-RU" sz="2000" dirty="0" err="1">
                <a:solidFill>
                  <a:srgbClr val="00B0F0"/>
                </a:solidFill>
              </a:rPr>
              <a:t>найдошкульніших</a:t>
            </a:r>
            <a:r>
              <a:rPr lang="ru-RU" sz="2000" dirty="0">
                <a:solidFill>
                  <a:srgbClr val="00B0F0"/>
                </a:solidFill>
              </a:rPr>
              <a:t> </a:t>
            </a:r>
            <a:r>
              <a:rPr lang="ru-RU" sz="2000" dirty="0" err="1">
                <a:solidFill>
                  <a:srgbClr val="00B0F0"/>
                </a:solidFill>
              </a:rPr>
              <a:t>суперників</a:t>
            </a:r>
            <a:r>
              <a:rPr lang="ru-RU" sz="2000" dirty="0">
                <a:solidFill>
                  <a:srgbClr val="00B0F0"/>
                </a:solidFill>
              </a:rPr>
              <a:t> </a:t>
            </a:r>
            <a:r>
              <a:rPr lang="ru-RU" sz="2000" dirty="0" err="1">
                <a:solidFill>
                  <a:srgbClr val="00B0F0"/>
                </a:solidFill>
              </a:rPr>
              <a:t>Єлизавети</a:t>
            </a:r>
            <a:r>
              <a:rPr lang="ru-RU" sz="2000" dirty="0">
                <a:solidFill>
                  <a:srgbClr val="00B0F0"/>
                </a:solidFill>
              </a:rPr>
              <a:t>, </a:t>
            </a:r>
            <a:r>
              <a:rPr lang="ru-RU" sz="2000" dirty="0" err="1">
                <a:solidFill>
                  <a:srgbClr val="00B0F0"/>
                </a:solidFill>
              </a:rPr>
              <a:t>зрештою</a:t>
            </a:r>
            <a:r>
              <a:rPr lang="ru-RU" sz="2000" dirty="0">
                <a:solidFill>
                  <a:srgbClr val="00B0F0"/>
                </a:solidFill>
              </a:rPr>
              <a:t> </a:t>
            </a:r>
            <a:r>
              <a:rPr lang="ru-RU" sz="2000" dirty="0" err="1">
                <a:solidFill>
                  <a:srgbClr val="00B0F0"/>
                </a:solidFill>
              </a:rPr>
              <a:t>провокуючи</a:t>
            </a:r>
            <a:r>
              <a:rPr lang="ru-RU" sz="2000" dirty="0">
                <a:solidFill>
                  <a:srgbClr val="00B0F0"/>
                </a:solidFill>
              </a:rPr>
              <a:t> свою ж страту.</a:t>
            </a:r>
            <a:endParaRPr lang="uk-UA" sz="2000" dirty="0">
              <a:solidFill>
                <a:srgbClr val="00B0F0"/>
              </a:solidFill>
            </a:endParaRPr>
          </a:p>
        </p:txBody>
      </p:sp>
      <p:sp>
        <p:nvSpPr>
          <p:cNvPr id="3" name="Объект 2"/>
          <p:cNvSpPr>
            <a:spLocks noGrp="1"/>
          </p:cNvSpPr>
          <p:nvPr>
            <p:ph idx="1"/>
          </p:nvPr>
        </p:nvSpPr>
        <p:spPr>
          <a:xfrm>
            <a:off x="1" y="0"/>
            <a:ext cx="9195758" cy="6858000"/>
          </a:xfrm>
        </p:spPr>
        <p:txBody>
          <a:bodyPr>
            <a:normAutofit fontScale="77500" lnSpcReduction="20000"/>
          </a:bodyPr>
          <a:lstStyle/>
          <a:p>
            <a:r>
              <a:rPr lang="uk-UA" sz="2600" i="1" u="sng" dirty="0">
                <a:solidFill>
                  <a:schemeClr val="tx2">
                    <a:lumMod val="75000"/>
                  </a:schemeClr>
                </a:solidFill>
              </a:rPr>
              <a:t>Королева Марія </a:t>
            </a:r>
            <a:r>
              <a:rPr lang="en-US" sz="2600" i="1" u="sng" dirty="0">
                <a:solidFill>
                  <a:schemeClr val="tx2">
                    <a:lumMod val="75000"/>
                  </a:schemeClr>
                </a:solidFill>
              </a:rPr>
              <a:t>I</a:t>
            </a:r>
          </a:p>
          <a:p>
            <a:endParaRPr lang="en-US" dirty="0">
              <a:solidFill>
                <a:schemeClr val="accent5">
                  <a:lumMod val="60000"/>
                  <a:lumOff val="40000"/>
                </a:schemeClr>
              </a:solidFill>
            </a:endParaRPr>
          </a:p>
          <a:p>
            <a:r>
              <a:rPr lang="uk-UA" dirty="0">
                <a:solidFill>
                  <a:schemeClr val="accent5">
                    <a:lumMod val="60000"/>
                    <a:lumOff val="40000"/>
                  </a:schemeClr>
                </a:solidFill>
              </a:rPr>
              <a:t>Едуард </a:t>
            </a:r>
            <a:r>
              <a:rPr lang="en-US" dirty="0">
                <a:solidFill>
                  <a:schemeClr val="accent5">
                    <a:lumMod val="60000"/>
                    <a:lumOff val="40000"/>
                  </a:schemeClr>
                </a:solidFill>
              </a:rPr>
              <a:t>VI </a:t>
            </a:r>
            <a:r>
              <a:rPr lang="uk-UA" dirty="0">
                <a:solidFill>
                  <a:schemeClr val="accent5">
                    <a:lumMod val="60000"/>
                    <a:lumOff val="40000"/>
                  </a:schemeClr>
                </a:solidFill>
              </a:rPr>
              <a:t>помер, скоріш всього від туберкульозу, 6 липня 1553, у віці 15 років. Його заповіт відмінив Акт про порядок наслідування корони 1543 року, вилучив Марію та Єлизавету з черги престолонаслідування, і натомість оголосив спадкоємницею леді Джейн </a:t>
            </a:r>
            <a:r>
              <a:rPr lang="uk-UA" dirty="0" err="1">
                <a:solidFill>
                  <a:schemeClr val="accent5">
                    <a:lumMod val="60000"/>
                    <a:lumOff val="40000"/>
                  </a:schemeClr>
                </a:solidFill>
              </a:rPr>
              <a:t>Грей</a:t>
            </a:r>
            <a:r>
              <a:rPr lang="uk-UA" dirty="0">
                <a:solidFill>
                  <a:schemeClr val="accent5">
                    <a:lumMod val="60000"/>
                    <a:lumOff val="40000"/>
                  </a:schemeClr>
                </a:solidFill>
              </a:rPr>
              <a:t>, онуку сестри Генріха </a:t>
            </a:r>
            <a:r>
              <a:rPr lang="en-US" dirty="0">
                <a:solidFill>
                  <a:schemeClr val="accent5">
                    <a:lumMod val="60000"/>
                    <a:lumOff val="40000"/>
                  </a:schemeClr>
                </a:solidFill>
              </a:rPr>
              <a:t>VIII, </a:t>
            </a:r>
            <a:r>
              <a:rPr lang="uk-UA" dirty="0">
                <a:solidFill>
                  <a:schemeClr val="accent5">
                    <a:lumMod val="60000"/>
                    <a:lumOff val="40000"/>
                  </a:schemeClr>
                </a:solidFill>
              </a:rPr>
              <a:t>Марії, Герцогині </a:t>
            </a:r>
            <a:r>
              <a:rPr lang="uk-UA" dirty="0" err="1">
                <a:solidFill>
                  <a:schemeClr val="accent5">
                    <a:lumMod val="60000"/>
                    <a:lumOff val="40000"/>
                  </a:schemeClr>
                </a:solidFill>
              </a:rPr>
              <a:t>Саффолк</a:t>
            </a:r>
            <a:r>
              <a:rPr lang="uk-UA" dirty="0">
                <a:solidFill>
                  <a:schemeClr val="accent5">
                    <a:lumMod val="60000"/>
                    <a:lumOff val="40000"/>
                  </a:schemeClr>
                </a:solidFill>
              </a:rPr>
              <a:t>. Королівська таємна рада оголосила леді Джейн королевою, але коло її підтримки швидко </a:t>
            </a:r>
            <a:r>
              <a:rPr lang="uk-UA" dirty="0" err="1">
                <a:solidFill>
                  <a:schemeClr val="accent5">
                    <a:lumMod val="60000"/>
                    <a:lumOff val="40000"/>
                  </a:schemeClr>
                </a:solidFill>
              </a:rPr>
              <a:t>розпалось</a:t>
            </a:r>
            <a:r>
              <a:rPr lang="uk-UA" dirty="0">
                <a:solidFill>
                  <a:schemeClr val="accent5">
                    <a:lumMod val="60000"/>
                    <a:lumOff val="40000"/>
                  </a:schemeClr>
                </a:solidFill>
              </a:rPr>
              <a:t>, і її усунули від влади після дев'яти днів. Марія з тріумфом в'їхала в Лондон, Єлизавета поруч із нею.</a:t>
            </a:r>
          </a:p>
          <a:p>
            <a:pPr marL="0" indent="0">
              <a:buNone/>
            </a:pPr>
            <a:r>
              <a:rPr lang="uk-UA" dirty="0" smtClean="0">
                <a:solidFill>
                  <a:schemeClr val="accent5">
                    <a:lumMod val="60000"/>
                    <a:lumOff val="40000"/>
                  </a:schemeClr>
                </a:solidFill>
              </a:rPr>
              <a:t>Демонстрація </a:t>
            </a:r>
            <a:r>
              <a:rPr lang="uk-UA" dirty="0">
                <a:solidFill>
                  <a:schemeClr val="accent5">
                    <a:lumMod val="60000"/>
                    <a:lumOff val="40000"/>
                  </a:schemeClr>
                </a:solidFill>
              </a:rPr>
              <a:t>солідарності між сестрами тривала недовго. Марія, перша правляча королева Англії[1], відома як Кривава Мері, була сповнена рішучості знищити протестантську віру, в якій виховувалася Єлизавета, і наказала всім відвідувати месу. Єлизавета була змушена демонструвати згоду. Початкова популярність Марії зменшилась, коли вона оголосила про свої наміри вийти заміж за принца Філіпа Іспанського, сина імператора Карла </a:t>
            </a:r>
            <a:r>
              <a:rPr lang="en-US" dirty="0">
                <a:solidFill>
                  <a:schemeClr val="accent5">
                    <a:lumMod val="60000"/>
                    <a:lumOff val="40000"/>
                  </a:schemeClr>
                </a:solidFill>
              </a:rPr>
              <a:t>V. </a:t>
            </a:r>
            <a:r>
              <a:rPr lang="uk-UA" dirty="0">
                <a:solidFill>
                  <a:schemeClr val="accent5">
                    <a:lumMod val="60000"/>
                    <a:lumOff val="40000"/>
                  </a:schemeClr>
                </a:solidFill>
              </a:rPr>
              <a:t>Незадоволення швидко поширилось у всій країні, і чимало людей вважали Єлизавету точкою опори протидії релігійним реформам Марії. В січні і лютому 1554 в кількох частинах Англії та Уельсу спалахнули повстання, відомі як бунт </a:t>
            </a:r>
            <a:r>
              <a:rPr lang="uk-UA" dirty="0" err="1">
                <a:solidFill>
                  <a:schemeClr val="accent5">
                    <a:lumMod val="60000"/>
                    <a:lumOff val="40000"/>
                  </a:schemeClr>
                </a:solidFill>
              </a:rPr>
              <a:t>Ваєтта</a:t>
            </a:r>
            <a:r>
              <a:rPr lang="uk-UA" dirty="0">
                <a:solidFill>
                  <a:schemeClr val="accent5">
                    <a:lumMod val="60000"/>
                    <a:lumOff val="40000"/>
                  </a:schemeClr>
                </a:solidFill>
              </a:rPr>
              <a:t>, оскільки їх очолював сер Томас </a:t>
            </a:r>
            <a:r>
              <a:rPr lang="uk-UA" dirty="0" err="1">
                <a:solidFill>
                  <a:schemeClr val="accent5">
                    <a:lumMod val="60000"/>
                    <a:lumOff val="40000"/>
                  </a:schemeClr>
                </a:solidFill>
              </a:rPr>
              <a:t>Ваєтт</a:t>
            </a:r>
            <a:r>
              <a:rPr lang="uk-UA" dirty="0" smtClean="0">
                <a:solidFill>
                  <a:schemeClr val="accent5">
                    <a:lumMod val="60000"/>
                    <a:lumOff val="40000"/>
                  </a:schemeClr>
                </a:solidFill>
              </a:rPr>
              <a:t>.</a:t>
            </a:r>
            <a:endParaRPr lang="en-US" dirty="0" smtClean="0">
              <a:solidFill>
                <a:schemeClr val="accent5">
                  <a:lumMod val="60000"/>
                  <a:lumOff val="40000"/>
                </a:schemeClr>
              </a:solidFill>
            </a:endParaRPr>
          </a:p>
          <a:p>
            <a:pPr>
              <a:buFont typeface="Wingdings" panose="05000000000000000000" pitchFamily="2" charset="2"/>
              <a:buChar char="Ø"/>
            </a:pPr>
            <a:r>
              <a:rPr lang="uk-UA" sz="2300" i="1" u="sng" dirty="0">
                <a:solidFill>
                  <a:srgbClr val="00B0F0"/>
                </a:solidFill>
              </a:rPr>
              <a:t>На королівському </a:t>
            </a:r>
            <a:r>
              <a:rPr lang="uk-UA" sz="2300" i="1" u="sng" dirty="0" smtClean="0">
                <a:solidFill>
                  <a:srgbClr val="00B0F0"/>
                </a:solidFill>
              </a:rPr>
              <a:t>троні</a:t>
            </a:r>
            <a:endParaRPr lang="uk-UA" sz="2300" i="1" u="sng" dirty="0">
              <a:solidFill>
                <a:srgbClr val="00B0F0"/>
              </a:solidFill>
            </a:endParaRPr>
          </a:p>
          <a:p>
            <a:pPr marL="0" indent="0">
              <a:buNone/>
            </a:pPr>
            <a:r>
              <a:rPr lang="uk-UA" dirty="0">
                <a:solidFill>
                  <a:schemeClr val="accent5">
                    <a:lumMod val="60000"/>
                    <a:lumOff val="40000"/>
                  </a:schemeClr>
                </a:solidFill>
              </a:rPr>
              <a:t>В 1553 році Едуард помер. Після нього королевою на кілька днів стає Джейн </a:t>
            </a:r>
            <a:r>
              <a:rPr lang="uk-UA" dirty="0" err="1">
                <a:solidFill>
                  <a:schemeClr val="accent5">
                    <a:lumMod val="60000"/>
                    <a:lumOff val="40000"/>
                  </a:schemeClr>
                </a:solidFill>
              </a:rPr>
              <a:t>Грей</a:t>
            </a:r>
            <a:r>
              <a:rPr lang="uk-UA" dirty="0">
                <a:solidFill>
                  <a:schemeClr val="accent5">
                    <a:lumMod val="60000"/>
                    <a:lumOff val="40000"/>
                  </a:schemeClr>
                </a:solidFill>
              </a:rPr>
              <a:t>. Проте народ підняв бунт. Джейн </a:t>
            </a:r>
            <a:r>
              <a:rPr lang="uk-UA" dirty="0" err="1">
                <a:solidFill>
                  <a:schemeClr val="accent5">
                    <a:lumMod val="60000"/>
                    <a:lumOff val="40000"/>
                  </a:schemeClr>
                </a:solidFill>
              </a:rPr>
              <a:t>зкинули</a:t>
            </a:r>
            <a:r>
              <a:rPr lang="uk-UA" dirty="0">
                <a:solidFill>
                  <a:schemeClr val="accent5">
                    <a:lumMod val="60000"/>
                    <a:lumOff val="40000"/>
                  </a:schemeClr>
                </a:solidFill>
              </a:rPr>
              <a:t>, а королевою стала Марія. Їй було 37 років</a:t>
            </a:r>
            <a:r>
              <a:rPr lang="uk-UA" dirty="0" smtClean="0">
                <a:solidFill>
                  <a:schemeClr val="accent5">
                    <a:lumMod val="60000"/>
                    <a:lumOff val="40000"/>
                  </a:schemeClr>
                </a:solidFill>
              </a:rPr>
              <a:t>.</a:t>
            </a:r>
            <a:endParaRPr lang="uk-UA" dirty="0">
              <a:solidFill>
                <a:schemeClr val="accent5">
                  <a:lumMod val="60000"/>
                  <a:lumOff val="40000"/>
                </a:schemeClr>
              </a:solidFill>
            </a:endParaRPr>
          </a:p>
          <a:p>
            <a:pPr marL="0" indent="0">
              <a:buNone/>
            </a:pPr>
            <a:r>
              <a:rPr lang="uk-UA" dirty="0">
                <a:solidFill>
                  <a:schemeClr val="accent5">
                    <a:lumMod val="60000"/>
                    <a:lumOff val="40000"/>
                  </a:schemeClr>
                </a:solidFill>
              </a:rPr>
              <a:t>Після правління Генріха </a:t>
            </a:r>
            <a:r>
              <a:rPr lang="en-US" dirty="0">
                <a:solidFill>
                  <a:schemeClr val="accent5">
                    <a:lumMod val="60000"/>
                    <a:lumOff val="40000"/>
                  </a:schemeClr>
                </a:solidFill>
              </a:rPr>
              <a:t>VIII, </a:t>
            </a:r>
            <a:r>
              <a:rPr lang="uk-UA" dirty="0">
                <a:solidFill>
                  <a:schemeClr val="accent5">
                    <a:lumMod val="60000"/>
                    <a:lumOff val="40000"/>
                  </a:schemeClr>
                </a:solidFill>
              </a:rPr>
              <a:t>що оголосив себе главою Церкви, у країні було зруйновано більше половини церков і монастирів. При Едуардові його наближені розкрадали казну. Марія отримала бідну країну</a:t>
            </a:r>
            <a:r>
              <a:rPr lang="uk-UA" dirty="0" smtClean="0">
                <a:solidFill>
                  <a:schemeClr val="accent5">
                    <a:lumMod val="60000"/>
                    <a:lumOff val="40000"/>
                  </a:schemeClr>
                </a:solidFill>
              </a:rPr>
              <a:t>.</a:t>
            </a:r>
            <a:endParaRPr lang="uk-UA" dirty="0">
              <a:solidFill>
                <a:schemeClr val="accent5">
                  <a:lumMod val="60000"/>
                  <a:lumOff val="40000"/>
                </a:schemeClr>
              </a:solidFill>
            </a:endParaRPr>
          </a:p>
          <a:p>
            <a:pPr marL="0" indent="0">
              <a:buNone/>
            </a:pPr>
            <a:r>
              <a:rPr lang="uk-UA" dirty="0">
                <a:solidFill>
                  <a:schemeClr val="accent5">
                    <a:lumMod val="60000"/>
                    <a:lumOff val="40000"/>
                  </a:schemeClr>
                </a:solidFill>
              </a:rPr>
              <a:t>Вона знову наблизила до себе тих людей, які ще недавно були проти неї. Вона знала, що з їх допомогою буде правити країною. Марія почала відновлювати в країні католицьку віру, реконструювати монастирі і страчувати протестантів (за що отримала прізвисько Кривава Мері).</a:t>
            </a:r>
            <a:endParaRPr lang="en-US" dirty="0" smtClean="0">
              <a:solidFill>
                <a:schemeClr val="accent5">
                  <a:lumMod val="60000"/>
                  <a:lumOff val="40000"/>
                </a:schemeClr>
              </a:solidFill>
            </a:endParaRPr>
          </a:p>
          <a:p>
            <a:endParaRPr lang="uk-UA" dirty="0">
              <a:solidFill>
                <a:schemeClr val="accent5">
                  <a:lumMod val="60000"/>
                  <a:lumOff val="40000"/>
                </a:schemeClr>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95759" y="123483"/>
            <a:ext cx="2794000" cy="3810000"/>
          </a:xfrm>
          <a:prstGeom prst="rect">
            <a:avLst/>
          </a:prstGeom>
        </p:spPr>
      </p:pic>
    </p:spTree>
    <p:extLst>
      <p:ext uri="{BB962C8B-B14F-4D97-AF65-F5344CB8AC3E}">
        <p14:creationId xmlns:p14="http://schemas.microsoft.com/office/powerpoint/2010/main" val="15796904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8936966" y="3597215"/>
            <a:ext cx="2984739" cy="2035835"/>
          </a:xfrm>
        </p:spPr>
        <p:txBody>
          <a:bodyPr/>
          <a:lstStyle/>
          <a:p>
            <a:r>
              <a:rPr lang="uk-UA" dirty="0" smtClean="0">
                <a:solidFill>
                  <a:srgbClr val="0070C0"/>
                </a:solidFill>
              </a:rPr>
              <a:t>Прапор </a:t>
            </a:r>
            <a:r>
              <a:rPr lang="uk-UA" dirty="0">
                <a:solidFill>
                  <a:srgbClr val="0070C0"/>
                </a:solidFill>
              </a:rPr>
              <a:t>Ш</a:t>
            </a:r>
            <a:r>
              <a:rPr lang="uk-UA" dirty="0" smtClean="0">
                <a:solidFill>
                  <a:srgbClr val="0070C0"/>
                </a:solidFill>
              </a:rPr>
              <a:t>отландії</a:t>
            </a:r>
            <a:endParaRPr lang="uk-UA" dirty="0">
              <a:solidFill>
                <a:srgbClr val="0070C0"/>
              </a:solidFill>
            </a:endParaRPr>
          </a:p>
        </p:txBody>
      </p:sp>
      <p:sp>
        <p:nvSpPr>
          <p:cNvPr id="3" name="Объект 2"/>
          <p:cNvSpPr>
            <a:spLocks noGrp="1"/>
          </p:cNvSpPr>
          <p:nvPr>
            <p:ph idx="1"/>
          </p:nvPr>
        </p:nvSpPr>
        <p:spPr>
          <a:xfrm>
            <a:off x="1" y="0"/>
            <a:ext cx="8936966" cy="6858000"/>
          </a:xfrm>
        </p:spPr>
        <p:txBody>
          <a:bodyPr>
            <a:normAutofit fontScale="92500" lnSpcReduction="20000"/>
          </a:bodyPr>
          <a:lstStyle/>
          <a:p>
            <a:r>
              <a:rPr lang="uk-UA" i="1" u="sng" dirty="0" smtClean="0">
                <a:solidFill>
                  <a:schemeClr val="tx2">
                    <a:lumMod val="75000"/>
                  </a:schemeClr>
                </a:solidFill>
              </a:rPr>
              <a:t>Відносини з  Шотландією</a:t>
            </a:r>
            <a:endParaRPr lang="uk-UA" i="1" u="sng" dirty="0">
              <a:solidFill>
                <a:schemeClr val="tx2">
                  <a:lumMod val="75000"/>
                </a:schemeClr>
              </a:solidFill>
            </a:endParaRPr>
          </a:p>
          <a:p>
            <a:pPr marL="0" indent="0">
              <a:buNone/>
            </a:pPr>
            <a:r>
              <a:rPr lang="uk-UA" dirty="0">
                <a:solidFill>
                  <a:schemeClr val="accent5">
                    <a:lumMod val="60000"/>
                    <a:lumOff val="40000"/>
                  </a:schemeClr>
                </a:solidFill>
              </a:rPr>
              <a:t>Першочерговою метою королеви Єлизавети в Шотландії було чинити опір французькому впливу. Вона боялась вторгнення французьких військ до Англії та утвердження на престолі Англії католицької Марії Стюарт, яку підтримувала значна частина папської Європи. Єлизавету переконали ввести війська в Шотландію на допомогу тамтешнім протестантським повстанцям, і хоч кампанія була марною, Единбурзький договір, підписаний незадовго опісля війни в липні 1560 року, поклав край французькій загрозі з Шотландії. Коли Марія повернулась в Шотландію 1561 року, щоб взяти владу в свої руки, країною уже правила рада протестантських дворян, і була заснована протестантська Церква Шотландії. Марія відмовилась ратифікувати договір.</a:t>
            </a:r>
          </a:p>
          <a:p>
            <a:pPr marL="0" indent="0">
              <a:buNone/>
            </a:pPr>
            <a:r>
              <a:rPr lang="uk-UA" dirty="0" smtClean="0">
                <a:solidFill>
                  <a:schemeClr val="accent5">
                    <a:lumMod val="60000"/>
                    <a:lumOff val="40000"/>
                  </a:schemeClr>
                </a:solidFill>
              </a:rPr>
              <a:t>Єлизавета </a:t>
            </a:r>
            <a:r>
              <a:rPr lang="uk-UA" dirty="0">
                <a:solidFill>
                  <a:schemeClr val="accent5">
                    <a:lumMod val="60000"/>
                    <a:lumOff val="40000"/>
                  </a:schemeClr>
                </a:solidFill>
              </a:rPr>
              <a:t>образила Марію, пропонуючи </a:t>
            </a:r>
            <a:r>
              <a:rPr lang="uk-UA" dirty="0" err="1">
                <a:solidFill>
                  <a:schemeClr val="accent5">
                    <a:lumMod val="60000"/>
                    <a:lumOff val="40000"/>
                  </a:schemeClr>
                </a:solidFill>
              </a:rPr>
              <a:t>ій</a:t>
            </a:r>
            <a:r>
              <a:rPr lang="uk-UA" dirty="0">
                <a:solidFill>
                  <a:schemeClr val="accent5">
                    <a:lumMod val="60000"/>
                    <a:lumOff val="40000"/>
                  </a:schemeClr>
                </a:solidFill>
              </a:rPr>
              <a:t> в чоловіки свого власного залицяльника Роберта </a:t>
            </a:r>
            <a:r>
              <a:rPr lang="uk-UA" dirty="0" err="1">
                <a:solidFill>
                  <a:schemeClr val="accent5">
                    <a:lumMod val="60000"/>
                    <a:lumOff val="40000"/>
                  </a:schemeClr>
                </a:solidFill>
              </a:rPr>
              <a:t>Дадлі</a:t>
            </a:r>
            <a:r>
              <a:rPr lang="uk-UA" dirty="0">
                <a:solidFill>
                  <a:schemeClr val="accent5">
                    <a:lumMod val="60000"/>
                    <a:lumOff val="40000"/>
                  </a:schemeClr>
                </a:solidFill>
              </a:rPr>
              <a:t>. Натомість, 1565 року, Марія вийшла заміж за Генрі Стюарта, лорда </a:t>
            </a:r>
            <a:r>
              <a:rPr lang="uk-UA" dirty="0" err="1">
                <a:solidFill>
                  <a:schemeClr val="accent5">
                    <a:lumMod val="60000"/>
                    <a:lumOff val="40000"/>
                  </a:schemeClr>
                </a:solidFill>
              </a:rPr>
              <a:t>Дарнлі</a:t>
            </a:r>
            <a:r>
              <a:rPr lang="uk-UA" dirty="0">
                <a:solidFill>
                  <a:schemeClr val="accent5">
                    <a:lumMod val="60000"/>
                    <a:lumOff val="40000"/>
                  </a:schemeClr>
                </a:solidFill>
              </a:rPr>
              <a:t>, самопроголошеного претендента на англійський престол. Це подружжя стало першою в ланцюжку помилок, які врешті-решт призвели до перемоги шотландських протестантів та Єлизавети. </a:t>
            </a:r>
            <a:r>
              <a:rPr lang="uk-UA" dirty="0" err="1">
                <a:solidFill>
                  <a:schemeClr val="accent5">
                    <a:lumMod val="60000"/>
                    <a:lumOff val="40000"/>
                  </a:schemeClr>
                </a:solidFill>
              </a:rPr>
              <a:t>Дарнлі</a:t>
            </a:r>
            <a:r>
              <a:rPr lang="uk-UA" dirty="0">
                <a:solidFill>
                  <a:schemeClr val="accent5">
                    <a:lumMod val="60000"/>
                    <a:lumOff val="40000"/>
                  </a:schemeClr>
                </a:solidFill>
              </a:rPr>
              <a:t> різко втратив популярність у Шотландії, а потім зганьбив себе вбивством італійського секретаря Марії Девіда </a:t>
            </a:r>
            <a:r>
              <a:rPr lang="uk-UA" dirty="0" err="1">
                <a:solidFill>
                  <a:schemeClr val="accent5">
                    <a:lumMod val="60000"/>
                    <a:lumOff val="40000"/>
                  </a:schemeClr>
                </a:solidFill>
              </a:rPr>
              <a:t>Річчіо</a:t>
            </a:r>
            <a:r>
              <a:rPr lang="uk-UA" dirty="0">
                <a:solidFill>
                  <a:schemeClr val="accent5">
                    <a:lumMod val="60000"/>
                    <a:lumOff val="40000"/>
                  </a:schemeClr>
                </a:solidFill>
              </a:rPr>
              <a:t>. У лютому 1567 </a:t>
            </a:r>
            <a:r>
              <a:rPr lang="uk-UA" dirty="0" err="1">
                <a:solidFill>
                  <a:schemeClr val="accent5">
                    <a:lumMod val="60000"/>
                    <a:lumOff val="40000"/>
                  </a:schemeClr>
                </a:solidFill>
              </a:rPr>
              <a:t>Дарнлі</a:t>
            </a:r>
            <a:r>
              <a:rPr lang="uk-UA" dirty="0">
                <a:solidFill>
                  <a:schemeClr val="accent5">
                    <a:lumMod val="60000"/>
                    <a:lumOff val="40000"/>
                  </a:schemeClr>
                </a:solidFill>
              </a:rPr>
              <a:t> був убитий змовниками, яких швидше за все очолював Джеймс </a:t>
            </a:r>
            <a:r>
              <a:rPr lang="uk-UA" dirty="0" err="1">
                <a:solidFill>
                  <a:schemeClr val="accent5">
                    <a:lumMod val="60000"/>
                    <a:lumOff val="40000"/>
                  </a:schemeClr>
                </a:solidFill>
              </a:rPr>
              <a:t>Гепберн</a:t>
            </a:r>
            <a:r>
              <a:rPr lang="uk-UA" dirty="0">
                <a:solidFill>
                  <a:schemeClr val="accent5">
                    <a:lumMod val="60000"/>
                    <a:lumOff val="40000"/>
                  </a:schemeClr>
                </a:solidFill>
              </a:rPr>
              <a:t>, 4-ий графом </a:t>
            </a:r>
            <a:r>
              <a:rPr lang="uk-UA" dirty="0" err="1">
                <a:solidFill>
                  <a:schemeClr val="accent5">
                    <a:lumMod val="60000"/>
                    <a:lumOff val="40000"/>
                  </a:schemeClr>
                </a:solidFill>
              </a:rPr>
              <a:t>Ботвелл</a:t>
            </a:r>
            <a:r>
              <a:rPr lang="uk-UA" dirty="0">
                <a:solidFill>
                  <a:schemeClr val="accent5">
                    <a:lumMod val="60000"/>
                    <a:lumOff val="40000"/>
                  </a:schemeClr>
                </a:solidFill>
              </a:rPr>
              <a:t>. Незабаром, 15 травня 1567 року, Марія вийшла заміж за </a:t>
            </a:r>
            <a:r>
              <a:rPr lang="uk-UA" dirty="0" err="1">
                <a:solidFill>
                  <a:schemeClr val="accent5">
                    <a:lumMod val="60000"/>
                    <a:lumOff val="40000"/>
                  </a:schemeClr>
                </a:solidFill>
              </a:rPr>
              <a:t>Ботвелла</a:t>
            </a:r>
            <a:r>
              <a:rPr lang="uk-UA" dirty="0">
                <a:solidFill>
                  <a:schemeClr val="accent5">
                    <a:lumMod val="60000"/>
                    <a:lumOff val="40000"/>
                  </a:schemeClr>
                </a:solidFill>
              </a:rPr>
              <a:t>, збуджуючи підозри про те, що вона брала участь у змові проти свого чоловіка</a:t>
            </a:r>
            <a:r>
              <a:rPr lang="uk-UA" dirty="0" smtClean="0">
                <a:solidFill>
                  <a:schemeClr val="accent5">
                    <a:lumMod val="60000"/>
                    <a:lumOff val="40000"/>
                  </a:schemeClr>
                </a:solidFill>
              </a:rPr>
              <a:t>.</a:t>
            </a:r>
            <a:endParaRPr lang="uk-UA" dirty="0">
              <a:solidFill>
                <a:schemeClr val="accent5">
                  <a:lumMod val="60000"/>
                  <a:lumOff val="40000"/>
                </a:schemeClr>
              </a:solidFill>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6928" y="327804"/>
            <a:ext cx="3421812" cy="2941607"/>
          </a:xfrm>
          <a:prstGeom prst="rect">
            <a:avLst/>
          </a:prstGeom>
        </p:spPr>
      </p:pic>
    </p:spTree>
    <p:extLst>
      <p:ext uri="{BB962C8B-B14F-4D97-AF65-F5344CB8AC3E}">
        <p14:creationId xmlns:p14="http://schemas.microsoft.com/office/powerpoint/2010/main" val="34170281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9740283" y="4498506"/>
            <a:ext cx="1905377" cy="1400530"/>
          </a:xfrm>
        </p:spPr>
        <p:txBody>
          <a:bodyPr/>
          <a:lstStyle/>
          <a:p>
            <a:endParaRPr lang="uk-UA" dirty="0"/>
          </a:p>
        </p:txBody>
      </p:sp>
      <p:sp>
        <p:nvSpPr>
          <p:cNvPr id="3" name="Объект 2"/>
          <p:cNvSpPr>
            <a:spLocks noGrp="1"/>
          </p:cNvSpPr>
          <p:nvPr>
            <p:ph idx="1"/>
          </p:nvPr>
        </p:nvSpPr>
        <p:spPr>
          <a:xfrm>
            <a:off x="-345057" y="1"/>
            <a:ext cx="12422037" cy="6858000"/>
          </a:xfrm>
        </p:spPr>
        <p:txBody>
          <a:bodyPr>
            <a:normAutofit lnSpcReduction="10000"/>
          </a:bodyPr>
          <a:lstStyle/>
          <a:p>
            <a:r>
              <a:rPr lang="uk-UA" dirty="0">
                <a:solidFill>
                  <a:schemeClr val="accent5">
                    <a:lumMod val="60000"/>
                    <a:lumOff val="40000"/>
                  </a:schemeClr>
                </a:solidFill>
              </a:rPr>
              <a:t>Ці події прискорили падіння Марії та її ув'язнення в замку Лох-</a:t>
            </a:r>
            <a:r>
              <a:rPr lang="uk-UA" dirty="0" err="1">
                <a:solidFill>
                  <a:schemeClr val="accent5">
                    <a:lumMod val="60000"/>
                    <a:lumOff val="40000"/>
                  </a:schemeClr>
                </a:solidFill>
              </a:rPr>
              <a:t>Левен</a:t>
            </a:r>
            <a:r>
              <a:rPr lang="uk-UA" dirty="0">
                <a:solidFill>
                  <a:schemeClr val="accent5">
                    <a:lumMod val="60000"/>
                    <a:lumOff val="40000"/>
                  </a:schemeClr>
                </a:solidFill>
              </a:rPr>
              <a:t>. Шотландські дворяни змусили її відректись від престолу на користь сина, Джеймса, народженого 1566 року. Джеймса забрали у замок Стерлінг, щоб виховати його протестантом. Марія втекла з Лох-</a:t>
            </a:r>
            <a:r>
              <a:rPr lang="uk-UA" dirty="0" err="1">
                <a:solidFill>
                  <a:schemeClr val="accent5">
                    <a:lumMod val="60000"/>
                    <a:lumOff val="40000"/>
                  </a:schemeClr>
                </a:solidFill>
              </a:rPr>
              <a:t>Левена</a:t>
            </a:r>
            <a:r>
              <a:rPr lang="uk-UA" dirty="0">
                <a:solidFill>
                  <a:schemeClr val="accent5">
                    <a:lumMod val="60000"/>
                    <a:lumOff val="40000"/>
                  </a:schemeClr>
                </a:solidFill>
              </a:rPr>
              <a:t> 1568 року, але після ще одної поразки, перейшла кордон в Англію, сподіваючись на підтримку Єлизавети. Єлизавета інстинктивно захотіла відновити свою </a:t>
            </a:r>
            <a:r>
              <a:rPr lang="uk-UA" dirty="0" err="1">
                <a:solidFill>
                  <a:schemeClr val="accent5">
                    <a:lumMod val="60000"/>
                    <a:lumOff val="40000"/>
                  </a:schemeClr>
                </a:solidFill>
              </a:rPr>
              <a:t>побратимку</a:t>
            </a:r>
            <a:r>
              <a:rPr lang="uk-UA" dirty="0">
                <a:solidFill>
                  <a:schemeClr val="accent5">
                    <a:lumMod val="60000"/>
                    <a:lumOff val="40000"/>
                  </a:schemeClr>
                </a:solidFill>
              </a:rPr>
              <a:t>-королеву на троні, але її радники переконали її не чинити квапливих дій. Єлизавета не стала витрачати англійські армії в Шотландії і не відіслала Марію у Францію до католицьких ворогів Англії, а затримала Марію в Англії, де вона провела наступні 19 років в ув'язненні.</a:t>
            </a:r>
          </a:p>
          <a:p>
            <a:endParaRPr lang="en-US" dirty="0" smtClean="0">
              <a:solidFill>
                <a:schemeClr val="accent5">
                  <a:lumMod val="60000"/>
                  <a:lumOff val="40000"/>
                </a:schemeClr>
              </a:solidFill>
            </a:endParaRPr>
          </a:p>
          <a:p>
            <a:r>
              <a:rPr lang="uk-UA" dirty="0" smtClean="0">
                <a:solidFill>
                  <a:schemeClr val="accent5">
                    <a:lumMod val="60000"/>
                    <a:lumOff val="40000"/>
                  </a:schemeClr>
                </a:solidFill>
              </a:rPr>
              <a:t>Бунтарі </a:t>
            </a:r>
            <a:r>
              <a:rPr lang="uk-UA" dirty="0">
                <a:solidFill>
                  <a:schemeClr val="accent5">
                    <a:lumMod val="60000"/>
                    <a:lumOff val="40000"/>
                  </a:schemeClr>
                </a:solidFill>
              </a:rPr>
              <a:t>швидко почали будувати плани щодо визволення Марії. 1569 року заколотники Північного повстання хотіли одружити її з Томасом Говардом, 4-им герцогом </a:t>
            </a:r>
            <a:r>
              <a:rPr lang="uk-UA" dirty="0" err="1">
                <a:solidFill>
                  <a:schemeClr val="accent5">
                    <a:lumMod val="60000"/>
                    <a:lumOff val="40000"/>
                  </a:schemeClr>
                </a:solidFill>
              </a:rPr>
              <a:t>Норфолкським</a:t>
            </a:r>
            <a:r>
              <a:rPr lang="uk-UA" dirty="0">
                <a:solidFill>
                  <a:schemeClr val="accent5">
                    <a:lumMod val="60000"/>
                    <a:lumOff val="40000"/>
                  </a:schemeClr>
                </a:solidFill>
              </a:rPr>
              <a:t>. Єлизавета, після періоду вагання, стратила герцога Норфолка за державну зраду. Папа Пій </a:t>
            </a:r>
            <a:r>
              <a:rPr lang="en-US" dirty="0">
                <a:solidFill>
                  <a:schemeClr val="accent5">
                    <a:lumMod val="60000"/>
                    <a:lumOff val="40000"/>
                  </a:schemeClr>
                </a:solidFill>
              </a:rPr>
              <a:t>V </a:t>
            </a:r>
            <a:r>
              <a:rPr lang="uk-UA" dirty="0">
                <a:solidFill>
                  <a:schemeClr val="accent5">
                    <a:lumMod val="60000"/>
                    <a:lumOff val="40000"/>
                  </a:schemeClr>
                </a:solidFill>
              </a:rPr>
              <a:t>видав буллу </a:t>
            </a:r>
            <a:r>
              <a:rPr lang="en-US" dirty="0" err="1">
                <a:solidFill>
                  <a:schemeClr val="accent5">
                    <a:lumMod val="60000"/>
                    <a:lumOff val="40000"/>
                  </a:schemeClr>
                </a:solidFill>
              </a:rPr>
              <a:t>Regnans</a:t>
            </a:r>
            <a:r>
              <a:rPr lang="en-US" dirty="0">
                <a:solidFill>
                  <a:schemeClr val="accent5">
                    <a:lumMod val="60000"/>
                    <a:lumOff val="40000"/>
                  </a:schemeClr>
                </a:solidFill>
              </a:rPr>
              <a:t> in </a:t>
            </a:r>
            <a:r>
              <a:rPr lang="en-US" dirty="0" err="1">
                <a:solidFill>
                  <a:schemeClr val="accent5">
                    <a:lumMod val="60000"/>
                    <a:lumOff val="40000"/>
                  </a:schemeClr>
                </a:solidFill>
              </a:rPr>
              <a:t>Excelsis</a:t>
            </a:r>
            <a:r>
              <a:rPr lang="en-US" dirty="0">
                <a:solidFill>
                  <a:schemeClr val="accent5">
                    <a:lumMod val="60000"/>
                    <a:lumOff val="40000"/>
                  </a:schemeClr>
                </a:solidFill>
              </a:rPr>
              <a:t> 1570 </a:t>
            </a:r>
            <a:r>
              <a:rPr lang="uk-UA" dirty="0">
                <a:solidFill>
                  <a:schemeClr val="accent5">
                    <a:lumMod val="60000"/>
                    <a:lumOff val="40000"/>
                  </a:schemeClr>
                </a:solidFill>
              </a:rPr>
              <a:t>року, оголошуючи Єлизавету, «удавану королеву Англії та служительку злочинів», єретиком, і звільнив її підданих від будь-якого підданства. Це надало англійським католикам стимулу вважати Марію Стюарт справжньою королевою Англії. Можливо Марія не знала про всі католицькі інтриги, але її роль у змові </a:t>
            </a:r>
            <a:r>
              <a:rPr lang="uk-UA" dirty="0" err="1">
                <a:solidFill>
                  <a:schemeClr val="accent5">
                    <a:lumMod val="60000"/>
                    <a:lumOff val="40000"/>
                  </a:schemeClr>
                </a:solidFill>
              </a:rPr>
              <a:t>Рідольфі</a:t>
            </a:r>
            <a:r>
              <a:rPr lang="uk-UA" dirty="0">
                <a:solidFill>
                  <a:schemeClr val="accent5">
                    <a:lumMod val="60000"/>
                    <a:lumOff val="40000"/>
                  </a:schemeClr>
                </a:solidFill>
              </a:rPr>
              <a:t> 1571 року та змові </a:t>
            </a:r>
            <a:r>
              <a:rPr lang="uk-UA" dirty="0" err="1">
                <a:solidFill>
                  <a:schemeClr val="accent5">
                    <a:lumMod val="60000"/>
                    <a:lumOff val="40000"/>
                  </a:schemeClr>
                </a:solidFill>
              </a:rPr>
              <a:t>Бебінгтона</a:t>
            </a:r>
            <a:r>
              <a:rPr lang="uk-UA" dirty="0">
                <a:solidFill>
                  <a:schemeClr val="accent5">
                    <a:lumMod val="60000"/>
                    <a:lumOff val="40000"/>
                  </a:schemeClr>
                </a:solidFill>
              </a:rPr>
              <a:t> 1586 року спонукали голову контррозвідки Єлизавети сера </a:t>
            </a:r>
            <a:r>
              <a:rPr lang="uk-UA" dirty="0" err="1">
                <a:solidFill>
                  <a:schemeClr val="accent5">
                    <a:lumMod val="60000"/>
                    <a:lumOff val="40000"/>
                  </a:schemeClr>
                </a:solidFill>
              </a:rPr>
              <a:t>Френсіса</a:t>
            </a:r>
            <a:r>
              <a:rPr lang="uk-UA" dirty="0">
                <a:solidFill>
                  <a:schemeClr val="accent5">
                    <a:lumMod val="60000"/>
                    <a:lumOff val="40000"/>
                  </a:schemeClr>
                </a:solidFill>
              </a:rPr>
              <a:t> </a:t>
            </a:r>
            <a:r>
              <a:rPr lang="uk-UA" dirty="0" err="1">
                <a:solidFill>
                  <a:schemeClr val="accent5">
                    <a:lumMod val="60000"/>
                    <a:lumOff val="40000"/>
                  </a:schemeClr>
                </a:solidFill>
              </a:rPr>
              <a:t>Волсінгема</a:t>
            </a:r>
            <a:r>
              <a:rPr lang="uk-UA" dirty="0">
                <a:solidFill>
                  <a:schemeClr val="accent5">
                    <a:lumMod val="60000"/>
                    <a:lumOff val="40000"/>
                  </a:schemeClr>
                </a:solidFill>
              </a:rPr>
              <a:t> та королівську раду старанно зібрати достатньо доказів проти Марії. Спочатку Єлизавета відмовлялась видавати указ про страту Марії. З кінця 1586 року Єлизавету переконали </a:t>
            </a:r>
            <a:r>
              <a:rPr lang="uk-UA" dirty="0" err="1">
                <a:solidFill>
                  <a:schemeClr val="accent5">
                    <a:lumMod val="60000"/>
                    <a:lumOff val="40000"/>
                  </a:schemeClr>
                </a:solidFill>
              </a:rPr>
              <a:t>санкціювати</a:t>
            </a:r>
            <a:r>
              <a:rPr lang="uk-UA" dirty="0">
                <a:solidFill>
                  <a:schemeClr val="accent5">
                    <a:lumMod val="60000"/>
                    <a:lumOff val="40000"/>
                  </a:schemeClr>
                </a:solidFill>
              </a:rPr>
              <a:t> суд та страту Марії на підставі листів, написані нею під час змови </a:t>
            </a:r>
            <a:r>
              <a:rPr lang="uk-UA" dirty="0" err="1">
                <a:solidFill>
                  <a:schemeClr val="accent5">
                    <a:lumMod val="60000"/>
                    <a:lumOff val="40000"/>
                  </a:schemeClr>
                </a:solidFill>
              </a:rPr>
              <a:t>Бебінгтона</a:t>
            </a:r>
            <a:r>
              <a:rPr lang="uk-UA" dirty="0">
                <a:solidFill>
                  <a:schemeClr val="accent5">
                    <a:lumMod val="60000"/>
                    <a:lumOff val="40000"/>
                  </a:schemeClr>
                </a:solidFill>
              </a:rPr>
              <a:t>. 8 лютого 1587 голова Марії була стята в замку </a:t>
            </a:r>
            <a:r>
              <a:rPr lang="uk-UA" dirty="0" err="1">
                <a:solidFill>
                  <a:schemeClr val="accent5">
                    <a:lumMod val="60000"/>
                    <a:lumOff val="40000"/>
                  </a:schemeClr>
                </a:solidFill>
              </a:rPr>
              <a:t>Фотерінгей</a:t>
            </a:r>
            <a:r>
              <a:rPr lang="uk-UA" dirty="0">
                <a:solidFill>
                  <a:schemeClr val="accent5">
                    <a:lumMod val="60000"/>
                    <a:lumOff val="40000"/>
                  </a:schemeClr>
                </a:solidFill>
              </a:rPr>
              <a:t> в </a:t>
            </a:r>
            <a:r>
              <a:rPr lang="uk-UA" dirty="0" err="1">
                <a:solidFill>
                  <a:schemeClr val="accent5">
                    <a:lumMod val="60000"/>
                    <a:lumOff val="40000"/>
                  </a:schemeClr>
                </a:solidFill>
              </a:rPr>
              <a:t>Нортгемптонширі</a:t>
            </a:r>
            <a:r>
              <a:rPr lang="uk-UA" dirty="0">
                <a:solidFill>
                  <a:schemeClr val="accent5">
                    <a:lumMod val="60000"/>
                    <a:lumOff val="40000"/>
                  </a:schemeClr>
                </a:solidFill>
              </a:rPr>
              <a:t>. Їй було 44 роки.</a:t>
            </a:r>
          </a:p>
          <a:p>
            <a:endParaRPr lang="uk-UA" dirty="0"/>
          </a:p>
        </p:txBody>
      </p:sp>
    </p:spTree>
    <p:extLst>
      <p:ext uri="{BB962C8B-B14F-4D97-AF65-F5344CB8AC3E}">
        <p14:creationId xmlns:p14="http://schemas.microsoft.com/office/powerpoint/2010/main" val="230025089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5892" y="674316"/>
            <a:ext cx="9404723" cy="1400530"/>
          </a:xfrm>
        </p:spPr>
        <p:txBody>
          <a:bodyPr/>
          <a:lstStyle/>
          <a:p>
            <a:r>
              <a:rPr lang="uk-UA" sz="4000" i="1" dirty="0" smtClean="0">
                <a:solidFill>
                  <a:schemeClr val="tx2">
                    <a:lumMod val="75000"/>
                  </a:schemeClr>
                </a:solidFill>
              </a:rPr>
              <a:t>Палац</a:t>
            </a:r>
            <a:r>
              <a:rPr lang="en-US" sz="4000" i="1" dirty="0" smtClean="0">
                <a:solidFill>
                  <a:schemeClr val="tx2">
                    <a:lumMod val="75000"/>
                  </a:schemeClr>
                </a:solidFill>
              </a:rPr>
              <a:t> </a:t>
            </a:r>
            <a:r>
              <a:rPr lang="uk-UA" sz="4000" i="1" dirty="0" smtClean="0">
                <a:solidFill>
                  <a:schemeClr val="tx2">
                    <a:lumMod val="75000"/>
                  </a:schemeClr>
                </a:solidFill>
              </a:rPr>
              <a:t/>
            </a:r>
            <a:br>
              <a:rPr lang="uk-UA" sz="4000" i="1" dirty="0" smtClean="0">
                <a:solidFill>
                  <a:schemeClr val="tx2">
                    <a:lumMod val="75000"/>
                  </a:schemeClr>
                </a:solidFill>
              </a:rPr>
            </a:br>
            <a:r>
              <a:rPr lang="uk-UA" sz="4000" i="1" dirty="0">
                <a:solidFill>
                  <a:schemeClr val="tx2">
                    <a:lumMod val="75000"/>
                  </a:schemeClr>
                </a:solidFill>
              </a:rPr>
              <a:t> </a:t>
            </a:r>
            <a:r>
              <a:rPr lang="uk-UA" sz="4000" i="1" dirty="0" smtClean="0">
                <a:solidFill>
                  <a:schemeClr val="tx2">
                    <a:lumMod val="75000"/>
                  </a:schemeClr>
                </a:solidFill>
              </a:rPr>
              <a:t>            Єлизавети </a:t>
            </a:r>
            <a:r>
              <a:rPr lang="en-US" sz="4000" i="1" dirty="0" smtClean="0">
                <a:solidFill>
                  <a:schemeClr val="tx2">
                    <a:lumMod val="75000"/>
                  </a:schemeClr>
                </a:solidFill>
              </a:rPr>
              <a:t>I</a:t>
            </a:r>
            <a:endParaRPr lang="uk-UA" sz="6600" i="1" dirty="0">
              <a:solidFill>
                <a:schemeClr val="tx2">
                  <a:lumMod val="75000"/>
                </a:schemeClr>
              </a:solidFill>
            </a:endParaRPr>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21310795">
            <a:off x="150912" y="2795360"/>
            <a:ext cx="5677051" cy="3830901"/>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84231">
            <a:off x="6043338" y="1768414"/>
            <a:ext cx="5844433" cy="3585803"/>
          </a:xfrm>
          <a:prstGeom prst="rect">
            <a:avLst/>
          </a:prstGeom>
        </p:spPr>
      </p:pic>
    </p:spTree>
    <p:extLst>
      <p:ext uri="{BB962C8B-B14F-4D97-AF65-F5344CB8AC3E}">
        <p14:creationId xmlns:p14="http://schemas.microsoft.com/office/powerpoint/2010/main" val="31552915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H="1" flipV="1">
            <a:off x="10050831" y="3683475"/>
            <a:ext cx="1931260" cy="3019249"/>
          </a:xfrm>
        </p:spPr>
        <p:txBody>
          <a:bodyPr/>
          <a:lstStyle/>
          <a:p>
            <a:r>
              <a:rPr lang="ru-RU" sz="2800" i="1" u="sng" dirty="0">
                <a:solidFill>
                  <a:srgbClr val="00B0F0"/>
                </a:solidFill>
              </a:rPr>
              <a:t>Роберт </a:t>
            </a:r>
            <a:r>
              <a:rPr lang="ru-RU" sz="2800" i="1" u="sng" dirty="0" err="1">
                <a:solidFill>
                  <a:srgbClr val="00B0F0"/>
                </a:solidFill>
              </a:rPr>
              <a:t>Деверо</a:t>
            </a:r>
            <a:r>
              <a:rPr lang="ru-RU" sz="2800" i="1" u="sng" dirty="0">
                <a:solidFill>
                  <a:srgbClr val="00B0F0"/>
                </a:solidFill>
              </a:rPr>
              <a:t>, </a:t>
            </a:r>
            <a:r>
              <a:rPr lang="ru-RU" sz="2800" i="1" u="sng" dirty="0" smtClean="0">
                <a:solidFill>
                  <a:srgbClr val="00B0F0"/>
                </a:solidFill>
              </a:rPr>
              <a:t>2-ий </a:t>
            </a:r>
            <a:r>
              <a:rPr lang="ru-RU" sz="2800" i="1" u="sng" dirty="0">
                <a:solidFill>
                  <a:srgbClr val="00B0F0"/>
                </a:solidFill>
              </a:rPr>
              <a:t>Граф Ессекс, 1590</a:t>
            </a:r>
            <a:endParaRPr lang="uk-UA" sz="2800" i="1" u="sng" dirty="0">
              <a:solidFill>
                <a:srgbClr val="00B0F0"/>
              </a:solidFill>
            </a:endParaRPr>
          </a:p>
        </p:txBody>
      </p:sp>
      <p:sp>
        <p:nvSpPr>
          <p:cNvPr id="3" name="Объект 2"/>
          <p:cNvSpPr>
            <a:spLocks noGrp="1"/>
          </p:cNvSpPr>
          <p:nvPr>
            <p:ph idx="1"/>
          </p:nvPr>
        </p:nvSpPr>
        <p:spPr>
          <a:xfrm>
            <a:off x="0" y="0"/>
            <a:ext cx="10050834" cy="6858000"/>
          </a:xfrm>
        </p:spPr>
        <p:txBody>
          <a:bodyPr>
            <a:normAutofit fontScale="92500" lnSpcReduction="10000"/>
          </a:bodyPr>
          <a:lstStyle/>
          <a:p>
            <a:r>
              <a:rPr lang="uk-UA" i="1" u="sng" dirty="0">
                <a:solidFill>
                  <a:schemeClr val="tx2">
                    <a:lumMod val="75000"/>
                  </a:schemeClr>
                </a:solidFill>
              </a:rPr>
              <a:t>Останні роки</a:t>
            </a:r>
          </a:p>
          <a:p>
            <a:r>
              <a:rPr lang="uk-UA" dirty="0">
                <a:solidFill>
                  <a:schemeClr val="accent5">
                    <a:lumMod val="60000"/>
                    <a:lumOff val="40000"/>
                  </a:schemeClr>
                </a:solidFill>
              </a:rPr>
              <a:t>Роберт </a:t>
            </a:r>
            <a:r>
              <a:rPr lang="uk-UA" dirty="0" err="1">
                <a:solidFill>
                  <a:schemeClr val="accent5">
                    <a:lumMod val="60000"/>
                    <a:lumOff val="40000"/>
                  </a:schemeClr>
                </a:solidFill>
              </a:rPr>
              <a:t>Деверо</a:t>
            </a:r>
            <a:r>
              <a:rPr lang="uk-UA" dirty="0">
                <a:solidFill>
                  <a:schemeClr val="accent5">
                    <a:lumMod val="60000"/>
                    <a:lumOff val="40000"/>
                  </a:schemeClr>
                </a:solidFill>
              </a:rPr>
              <a:t>, 2ий Граф </a:t>
            </a:r>
            <a:r>
              <a:rPr lang="uk-UA" dirty="0" err="1">
                <a:solidFill>
                  <a:schemeClr val="accent5">
                    <a:lumMod val="60000"/>
                    <a:lumOff val="40000"/>
                  </a:schemeClr>
                </a:solidFill>
              </a:rPr>
              <a:t>Ессекс</a:t>
            </a:r>
            <a:r>
              <a:rPr lang="uk-UA" dirty="0">
                <a:solidFill>
                  <a:schemeClr val="accent5">
                    <a:lumMod val="60000"/>
                    <a:lumOff val="40000"/>
                  </a:schemeClr>
                </a:solidFill>
              </a:rPr>
              <a:t>, </a:t>
            </a:r>
            <a:r>
              <a:rPr lang="uk-UA" dirty="0" smtClean="0">
                <a:solidFill>
                  <a:schemeClr val="accent5">
                    <a:lumMod val="60000"/>
                    <a:lumOff val="40000"/>
                  </a:schemeClr>
                </a:solidFill>
              </a:rPr>
              <a:t>1590</a:t>
            </a:r>
            <a:endParaRPr lang="uk-UA" dirty="0">
              <a:solidFill>
                <a:schemeClr val="accent5">
                  <a:lumMod val="60000"/>
                  <a:lumOff val="40000"/>
                </a:schemeClr>
              </a:solidFill>
            </a:endParaRPr>
          </a:p>
          <a:p>
            <a:pPr marL="0" indent="0">
              <a:buNone/>
            </a:pPr>
            <a:r>
              <a:rPr lang="uk-UA" dirty="0">
                <a:solidFill>
                  <a:schemeClr val="accent5">
                    <a:lumMod val="60000"/>
                    <a:lumOff val="40000"/>
                  </a:schemeClr>
                </a:solidFill>
              </a:rPr>
              <a:t>Коли шлюб став малоймовірним, образ королеви поступово почав змінюватися. Її змальовували як </a:t>
            </a:r>
            <a:r>
              <a:rPr lang="uk-UA" dirty="0" err="1">
                <a:solidFill>
                  <a:schemeClr val="accent5">
                    <a:lumMod val="60000"/>
                    <a:lumOff val="40000"/>
                  </a:schemeClr>
                </a:solidFill>
              </a:rPr>
              <a:t>Бельфібу</a:t>
            </a:r>
            <a:r>
              <a:rPr lang="uk-UA" dirty="0">
                <a:solidFill>
                  <a:schemeClr val="accent5">
                    <a:lumMod val="60000"/>
                    <a:lumOff val="40000"/>
                  </a:schemeClr>
                </a:solidFill>
              </a:rPr>
              <a:t> або </a:t>
            </a:r>
            <a:r>
              <a:rPr lang="uk-UA" dirty="0" err="1">
                <a:solidFill>
                  <a:schemeClr val="accent5">
                    <a:lumMod val="60000"/>
                    <a:lumOff val="40000"/>
                  </a:schemeClr>
                </a:solidFill>
              </a:rPr>
              <a:t>Астрею</a:t>
            </a:r>
            <a:r>
              <a:rPr lang="uk-UA" dirty="0">
                <a:solidFill>
                  <a:schemeClr val="accent5">
                    <a:lumMod val="60000"/>
                    <a:lumOff val="40000"/>
                  </a:schemeClr>
                </a:solidFill>
              </a:rPr>
              <a:t>, і після Армади, як </a:t>
            </a:r>
            <a:r>
              <a:rPr lang="uk-UA" dirty="0" err="1">
                <a:solidFill>
                  <a:schemeClr val="accent5">
                    <a:lumMod val="60000"/>
                    <a:lumOff val="40000"/>
                  </a:schemeClr>
                </a:solidFill>
              </a:rPr>
              <a:t>Ґлоріану</a:t>
            </a:r>
            <a:r>
              <a:rPr lang="uk-UA" dirty="0">
                <a:solidFill>
                  <a:schemeClr val="accent5">
                    <a:lumMod val="60000"/>
                    <a:lumOff val="40000"/>
                  </a:schemeClr>
                </a:solidFill>
              </a:rPr>
              <a:t> — вічно молоду фею-королеву з поеми Едмунда Спенсера. Її портрети стали менш реалістичними і перетворились у загадковий набір ікон, які зображали її набагато молодшою, ніж вона була. Її шкіра з 1562 року була покрита шрамами від віспи, яка залишила її наполовину лисою і залежною від перук та косметики. Сер </a:t>
            </a:r>
            <a:r>
              <a:rPr lang="uk-UA" dirty="0" err="1">
                <a:solidFill>
                  <a:schemeClr val="accent5">
                    <a:lumMod val="60000"/>
                    <a:lumOff val="40000"/>
                  </a:schemeClr>
                </a:solidFill>
              </a:rPr>
              <a:t>Волтер</a:t>
            </a:r>
            <a:r>
              <a:rPr lang="uk-UA" dirty="0">
                <a:solidFill>
                  <a:schemeClr val="accent5">
                    <a:lumMod val="60000"/>
                    <a:lumOff val="40000"/>
                  </a:schemeClr>
                </a:solidFill>
              </a:rPr>
              <a:t> Релі назвав її «дамою, яку час схопив несподівано». Все ж, чим більше Єлизавета втрачала свою красу, тим більше її вихваляли придворні.</a:t>
            </a:r>
          </a:p>
          <a:p>
            <a:pPr marL="0" indent="0">
              <a:buNone/>
            </a:pPr>
            <a:r>
              <a:rPr lang="uk-UA" dirty="0" smtClean="0">
                <a:solidFill>
                  <a:schemeClr val="accent5">
                    <a:lumMod val="60000"/>
                    <a:lumOff val="40000"/>
                  </a:schemeClr>
                </a:solidFill>
              </a:rPr>
              <a:t>Єлизавета </a:t>
            </a:r>
            <a:r>
              <a:rPr lang="uk-UA" dirty="0">
                <a:solidFill>
                  <a:schemeClr val="accent5">
                    <a:lumMod val="60000"/>
                    <a:lumOff val="40000"/>
                  </a:schemeClr>
                </a:solidFill>
              </a:rPr>
              <a:t>із задоволенням грала роль красуні, і цілком можливо, що в останнє десятиліття свого життя вона почала вірити в правдивість цієї ролі. Вона почала відноситись з ніжністю і поблажливістю до Роберта </a:t>
            </a:r>
            <a:r>
              <a:rPr lang="uk-UA" dirty="0" err="1">
                <a:solidFill>
                  <a:schemeClr val="accent5">
                    <a:lumMod val="60000"/>
                    <a:lumOff val="40000"/>
                  </a:schemeClr>
                </a:solidFill>
              </a:rPr>
              <a:t>Девере</a:t>
            </a:r>
            <a:r>
              <a:rPr lang="uk-UA" dirty="0">
                <a:solidFill>
                  <a:schemeClr val="accent5">
                    <a:lumMod val="60000"/>
                    <a:lumOff val="40000"/>
                  </a:schemeClr>
                </a:solidFill>
              </a:rPr>
              <a:t>, графа </a:t>
            </a:r>
            <a:r>
              <a:rPr lang="uk-UA" dirty="0" err="1">
                <a:solidFill>
                  <a:schemeClr val="accent5">
                    <a:lumMod val="60000"/>
                    <a:lumOff val="40000"/>
                  </a:schemeClr>
                </a:solidFill>
              </a:rPr>
              <a:t>Ессекського</a:t>
            </a:r>
            <a:r>
              <a:rPr lang="uk-UA" dirty="0">
                <a:solidFill>
                  <a:schemeClr val="accent5">
                    <a:lumMod val="60000"/>
                    <a:lumOff val="40000"/>
                  </a:schemeClr>
                </a:solidFill>
              </a:rPr>
              <a:t> — чарівного молодого, але дратівливого, чоловіка, який дозволяв собі примхи, за які королева його прощала. Вона неодноразово призначала його на військові посади, незважаючи на його безвідповідальність і некомпетентність. Після дезертирства </a:t>
            </a:r>
            <a:r>
              <a:rPr lang="uk-UA" dirty="0" err="1">
                <a:solidFill>
                  <a:schemeClr val="accent5">
                    <a:lumMod val="60000"/>
                    <a:lumOff val="40000"/>
                  </a:schemeClr>
                </a:solidFill>
              </a:rPr>
              <a:t>Ессекса</a:t>
            </a:r>
            <a:r>
              <a:rPr lang="uk-UA" dirty="0">
                <a:solidFill>
                  <a:schemeClr val="accent5">
                    <a:lumMod val="60000"/>
                    <a:lumOff val="40000"/>
                  </a:schemeClr>
                </a:solidFill>
              </a:rPr>
              <a:t> та його втечі з військової кампанії в Ірландії 1599 року, Єлизавета наказала помістити його під домашній арешт і через рік позбавила його монополій. У лютому 1601 граф спробував підняти повстання в Лондоні. Він мав намір захопити королеву, але мало хто його підтримав, і його стратили 25 лютого. Єлизавета знала, що вона, через власні прорахунки, була частково винною в цьому повороті подій. Спостерігач при дворі повідомив 1602 року, що «вона знаходить насолоду в тому, що сидить у темряві та оплакує </a:t>
            </a:r>
            <a:r>
              <a:rPr lang="uk-UA" dirty="0" err="1">
                <a:solidFill>
                  <a:schemeClr val="accent5">
                    <a:lumMod val="60000"/>
                    <a:lumOff val="40000"/>
                  </a:schemeClr>
                </a:solidFill>
              </a:rPr>
              <a:t>Ессекса</a:t>
            </a:r>
            <a:r>
              <a:rPr lang="uk-UA" dirty="0" smtClean="0">
                <a:solidFill>
                  <a:schemeClr val="accent5">
                    <a:lumMod val="60000"/>
                    <a:lumOff val="40000"/>
                  </a:schemeClr>
                </a:solidFill>
              </a:rPr>
              <a:t>».</a:t>
            </a:r>
            <a:endParaRPr lang="uk-UA" dirty="0">
              <a:solidFill>
                <a:schemeClr val="accent5">
                  <a:lumMod val="60000"/>
                  <a:lumOff val="40000"/>
                </a:schemeClr>
              </a:solidFill>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3125" y="294631"/>
            <a:ext cx="2173855" cy="3094214"/>
          </a:xfrm>
          <a:prstGeom prst="rect">
            <a:avLst/>
          </a:prstGeom>
        </p:spPr>
      </p:pic>
    </p:spTree>
    <p:extLst>
      <p:ext uri="{BB962C8B-B14F-4D97-AF65-F5344CB8AC3E}">
        <p14:creationId xmlns:p14="http://schemas.microsoft.com/office/powerpoint/2010/main" val="36294162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H="1">
            <a:off x="10050834" y="1475116"/>
            <a:ext cx="1853619" cy="378131"/>
          </a:xfrm>
        </p:spPr>
        <p:txBody>
          <a:bodyPr/>
          <a:lstStyle/>
          <a:p>
            <a:endParaRPr lang="uk-UA" dirty="0"/>
          </a:p>
        </p:txBody>
      </p:sp>
      <p:sp>
        <p:nvSpPr>
          <p:cNvPr id="3" name="Объект 2"/>
          <p:cNvSpPr>
            <a:spLocks noGrp="1"/>
          </p:cNvSpPr>
          <p:nvPr>
            <p:ph idx="1"/>
          </p:nvPr>
        </p:nvSpPr>
        <p:spPr>
          <a:xfrm>
            <a:off x="0" y="0"/>
            <a:ext cx="10050834" cy="6858000"/>
          </a:xfrm>
        </p:spPr>
        <p:txBody>
          <a:bodyPr>
            <a:normAutofit/>
          </a:bodyPr>
          <a:lstStyle/>
          <a:p>
            <a:pPr>
              <a:buFont typeface="Wingdings" panose="05000000000000000000" pitchFamily="2" charset="2"/>
              <a:buChar char="ü"/>
            </a:pPr>
            <a:r>
              <a:rPr lang="uk-UA" dirty="0">
                <a:solidFill>
                  <a:schemeClr val="accent5">
                    <a:lumMod val="60000"/>
                    <a:lumOff val="40000"/>
                  </a:schemeClr>
                </a:solidFill>
              </a:rPr>
              <a:t>Період після перемоги над іспанською Армаду 1588 року приніс нові труднощі для Єлизавети, які тривали п'ятнадцять років — аж до кінця її царювання. Конфлікти з Іспанією та Ірландією затягнулися, податковий тягар став важчим, і економіка була виснажена поганими врожаями та витратами на війну. Ціни росли, і рівень життя впав. Протягом цього часу репресії проти католиків посилилися, і в 1591 році Єлизавета встановила комісії, уповноважені розслідувати діяльність католицьких родин. Для підтримки ілюзії миру і процвітання, вона більшою мірою покладалась на внутрішніх шпигунів і пропаганду. Посилення критики в останні роки її життя вказує на зменшення громадської прихильності до </a:t>
            </a:r>
            <a:r>
              <a:rPr lang="uk-UA" dirty="0" smtClean="0">
                <a:solidFill>
                  <a:schemeClr val="accent5">
                    <a:lumMod val="60000"/>
                    <a:lumOff val="40000"/>
                  </a:schemeClr>
                </a:solidFill>
              </a:rPr>
              <a:t>королеви</a:t>
            </a:r>
          </a:p>
          <a:p>
            <a:pPr>
              <a:buFont typeface="Wingdings" panose="05000000000000000000" pitchFamily="2" charset="2"/>
              <a:buChar char="ü"/>
            </a:pPr>
            <a:r>
              <a:rPr lang="uk-UA" dirty="0" smtClean="0">
                <a:solidFill>
                  <a:schemeClr val="accent5">
                    <a:lumMod val="60000"/>
                    <a:lumOff val="40000"/>
                  </a:schemeClr>
                </a:solidFill>
              </a:rPr>
              <a:t>До </a:t>
            </a:r>
            <a:r>
              <a:rPr lang="uk-UA" dirty="0">
                <a:solidFill>
                  <a:schemeClr val="accent5">
                    <a:lumMod val="60000"/>
                    <a:lumOff val="40000"/>
                  </a:schemeClr>
                </a:solidFill>
              </a:rPr>
              <a:t>влади прийшло нове покоління. За винятком Вільяма </a:t>
            </a:r>
            <a:r>
              <a:rPr lang="uk-UA" dirty="0" err="1">
                <a:solidFill>
                  <a:schemeClr val="accent5">
                    <a:lumMod val="60000"/>
                    <a:lumOff val="40000"/>
                  </a:schemeClr>
                </a:solidFill>
              </a:rPr>
              <a:t>Сесіла</a:t>
            </a:r>
            <a:r>
              <a:rPr lang="uk-UA" dirty="0">
                <a:solidFill>
                  <a:schemeClr val="accent5">
                    <a:lumMod val="60000"/>
                    <a:lumOff val="40000"/>
                  </a:schemeClr>
                </a:solidFill>
              </a:rPr>
              <a:t>, найважливіші політики померли близько </a:t>
            </a:r>
            <a:r>
              <a:rPr lang="uk-UA" dirty="0" smtClean="0">
                <a:solidFill>
                  <a:schemeClr val="accent5">
                    <a:lumMod val="60000"/>
                    <a:lumOff val="40000"/>
                  </a:schemeClr>
                </a:solidFill>
              </a:rPr>
              <a:t>1590.Фракційна </a:t>
            </a:r>
            <a:r>
              <a:rPr lang="uk-UA" dirty="0">
                <a:solidFill>
                  <a:schemeClr val="accent5">
                    <a:lumMod val="60000"/>
                    <a:lumOff val="40000"/>
                  </a:schemeClr>
                </a:solidFill>
              </a:rPr>
              <a:t>боротьба в уряді, яка не існувала у подібній формі до 1590-их, стала відмітною рисою в останнє десятиліття правління королеви. Суперництво між графом </a:t>
            </a:r>
            <a:r>
              <a:rPr lang="uk-UA" dirty="0" err="1">
                <a:solidFill>
                  <a:schemeClr val="accent5">
                    <a:lumMod val="60000"/>
                    <a:lumOff val="40000"/>
                  </a:schemeClr>
                </a:solidFill>
              </a:rPr>
              <a:t>Ессексом</a:t>
            </a:r>
            <a:r>
              <a:rPr lang="uk-UA" dirty="0">
                <a:solidFill>
                  <a:schemeClr val="accent5">
                    <a:lumMod val="60000"/>
                    <a:lumOff val="40000"/>
                  </a:schemeClr>
                </a:solidFill>
              </a:rPr>
              <a:t> і Робертом </a:t>
            </a:r>
            <a:r>
              <a:rPr lang="uk-UA" dirty="0" err="1">
                <a:solidFill>
                  <a:schemeClr val="accent5">
                    <a:lumMod val="60000"/>
                    <a:lumOff val="40000"/>
                  </a:schemeClr>
                </a:solidFill>
              </a:rPr>
              <a:t>Сесілом</a:t>
            </a:r>
            <a:r>
              <a:rPr lang="uk-UA" dirty="0">
                <a:solidFill>
                  <a:schemeClr val="accent5">
                    <a:lumMod val="60000"/>
                    <a:lumOff val="40000"/>
                  </a:schemeClr>
                </a:solidFill>
              </a:rPr>
              <a:t>, сином лорда </a:t>
            </a:r>
            <a:r>
              <a:rPr lang="uk-UA" dirty="0" err="1">
                <a:solidFill>
                  <a:schemeClr val="accent5">
                    <a:lumMod val="60000"/>
                    <a:lumOff val="40000"/>
                  </a:schemeClr>
                </a:solidFill>
              </a:rPr>
              <a:t>Берглі</a:t>
            </a:r>
            <a:r>
              <a:rPr lang="uk-UA" dirty="0">
                <a:solidFill>
                  <a:schemeClr val="accent5">
                    <a:lumMod val="60000"/>
                    <a:lumOff val="40000"/>
                  </a:schemeClr>
                </a:solidFill>
              </a:rPr>
              <a:t>, затьмарило політику. Особистий авторитет королеви ослабився, судячи зі скандалу про доктора </a:t>
            </a:r>
            <a:r>
              <a:rPr lang="uk-UA" dirty="0" err="1">
                <a:solidFill>
                  <a:schemeClr val="accent5">
                    <a:lumMod val="60000"/>
                    <a:lumOff val="40000"/>
                  </a:schemeClr>
                </a:solidFill>
              </a:rPr>
              <a:t>Лопеса</a:t>
            </a:r>
            <a:r>
              <a:rPr lang="uk-UA" dirty="0">
                <a:solidFill>
                  <a:schemeClr val="accent5">
                    <a:lumMod val="60000"/>
                    <a:lumOff val="40000"/>
                  </a:schemeClr>
                </a:solidFill>
              </a:rPr>
              <a:t>, її довіреного лікаря. Коли він був несправедливо звинувачений графом </a:t>
            </a:r>
            <a:r>
              <a:rPr lang="uk-UA" dirty="0" err="1">
                <a:solidFill>
                  <a:schemeClr val="accent5">
                    <a:lumMod val="60000"/>
                    <a:lumOff val="40000"/>
                  </a:schemeClr>
                </a:solidFill>
              </a:rPr>
              <a:t>Ессексом</a:t>
            </a:r>
            <a:r>
              <a:rPr lang="uk-UA" dirty="0">
                <a:solidFill>
                  <a:schemeClr val="accent5">
                    <a:lumMod val="60000"/>
                    <a:lumOff val="40000"/>
                  </a:schemeClr>
                </a:solidFill>
              </a:rPr>
              <a:t> у державній зраді, вона не змогла завадити його страті, хоча була незадоволена його арештом, і не вірила, що він був винний.</a:t>
            </a:r>
          </a:p>
          <a:p>
            <a:endParaRPr lang="uk-UA" dirty="0">
              <a:solidFill>
                <a:schemeClr val="accent5">
                  <a:lumMod val="60000"/>
                  <a:lumOff val="40000"/>
                </a:schemeClr>
              </a:solidFill>
            </a:endParaRPr>
          </a:p>
        </p:txBody>
      </p:sp>
    </p:spTree>
    <p:extLst>
      <p:ext uri="{BB962C8B-B14F-4D97-AF65-F5344CB8AC3E}">
        <p14:creationId xmlns:p14="http://schemas.microsoft.com/office/powerpoint/2010/main" val="17176059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116</TotalTime>
  <Words>2167</Words>
  <Application>Microsoft Office PowerPoint</Application>
  <PresentationFormat>Произвольный</PresentationFormat>
  <Paragraphs>274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Ион</vt:lpstr>
      <vt:lpstr>Презентация PowerPoint</vt:lpstr>
      <vt:lpstr>           Правління  1558-1603           Коронація   15 січня 1559 Попередник  Марія I Наступник  Яків I Інші титули  Королева Франції Королева Ірландії</vt:lpstr>
      <vt:lpstr>Єлизаветині              батьки,                   Генріх VIII і       Анна       Болейн</vt:lpstr>
      <vt:lpstr>    Марія, королева         Шотландії, стала       однією з найдошкульніших суперників Єлизавети, зрештою провокуючи свою ж страту.</vt:lpstr>
      <vt:lpstr>Прапор Шотландії</vt:lpstr>
      <vt:lpstr>Презентация PowerPoint</vt:lpstr>
      <vt:lpstr>Палац               Єлизавети I</vt:lpstr>
      <vt:lpstr>Роберт Деверо, 2-ий Граф Ессекс, 1590</vt:lpstr>
      <vt:lpstr>Презентация PowerPoint</vt:lpstr>
      <vt:lpstr>Король Яків (Джеймс) IV</vt:lpstr>
      <vt:lpstr>Єлизавета I, намальована після 1620, під час першого відродження інтересу до її правління. Час спить за її правим плечем і Смерть дивиться з її лівого боку. Два путо тримають її корону.</vt:lpstr>
      <vt:lpstr>                                                                                                                                                          РОДОВІД</vt:lpstr>
      <vt:lpstr>         ______________ДЯКУЮ ЗА УВАГУ!!!</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Administrator</cp:lastModifiedBy>
  <cp:revision>16</cp:revision>
  <dcterms:created xsi:type="dcterms:W3CDTF">2014-09-29T16:10:01Z</dcterms:created>
  <dcterms:modified xsi:type="dcterms:W3CDTF">2014-10-20T13:21:19Z</dcterms:modified>
</cp:coreProperties>
</file>